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6" r:id="rId2"/>
    <p:sldId id="317" r:id="rId3"/>
    <p:sldId id="315" r:id="rId4"/>
    <p:sldId id="276" r:id="rId5"/>
    <p:sldId id="306" r:id="rId6"/>
    <p:sldId id="307" r:id="rId7"/>
    <p:sldId id="310" r:id="rId8"/>
    <p:sldId id="287" r:id="rId9"/>
    <p:sldId id="259" r:id="rId10"/>
    <p:sldId id="294" r:id="rId11"/>
    <p:sldId id="295" r:id="rId12"/>
    <p:sldId id="314" r:id="rId13"/>
    <p:sldId id="309" r:id="rId14"/>
    <p:sldId id="312" r:id="rId15"/>
    <p:sldId id="313" r:id="rId16"/>
    <p:sldId id="308" r:id="rId17"/>
    <p:sldId id="31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E54"/>
    <a:srgbClr val="003300"/>
    <a:srgbClr val="1D208F"/>
    <a:srgbClr val="F4E59C"/>
    <a:srgbClr val="DDDDDD"/>
    <a:srgbClr val="B2B2B2"/>
    <a:srgbClr val="D476D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9" autoAdjust="0"/>
    <p:restoredTop sz="94660"/>
  </p:normalViewPr>
  <p:slideViewPr>
    <p:cSldViewPr>
      <p:cViewPr varScale="1">
        <p:scale>
          <a:sx n="100" d="100"/>
          <a:sy n="100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  <a:ln>
          <a:noFill/>
        </a:ln>
      </c:spPr>
    </c:sideWall>
    <c:backWall>
      <c:spPr>
        <a:noFill/>
        <a:ln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 рівень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2013 р</c:v>
                </c:pt>
                <c:pt idx="1">
                  <c:v>2014р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0.23800000000000004</c:v>
                </c:pt>
                <c:pt idx="1">
                  <c:v>0.2900000000000002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Середній рівень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2013 р</c:v>
                </c:pt>
                <c:pt idx="1">
                  <c:v>2014р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0.51400000000000001</c:v>
                </c:pt>
                <c:pt idx="1">
                  <c:v>0.61100000000000043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Низький рівень</c:v>
                </c:pt>
              </c:strCache>
            </c:strRef>
          </c:tx>
          <c:dLbls>
            <c:dLbl>
              <c:idx val="0"/>
              <c:layout>
                <c:manualLayout>
                  <c:x val="3.1040208720555493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0693472480370477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3.3109555968592198E-2"/>
                  <c:y val="0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2013 р</c:v>
                </c:pt>
                <c:pt idx="1">
                  <c:v>2014р</c:v>
                </c:pt>
              </c:strCache>
            </c:strRef>
          </c:cat>
          <c:val>
            <c:numRef>
              <c:f>Лист1!$D$2:$D$3</c:f>
              <c:numCache>
                <c:formatCode>0.0%</c:formatCode>
                <c:ptCount val="2"/>
                <c:pt idx="0">
                  <c:v>0.26300000000000001</c:v>
                </c:pt>
                <c:pt idx="1">
                  <c:v>0.10500000000000002</c:v>
                </c:pt>
              </c:numCache>
            </c:numRef>
          </c:val>
        </c:ser>
        <c:shape val="box"/>
        <c:axId val="73544064"/>
        <c:axId val="73545600"/>
        <c:axId val="0"/>
      </c:bar3DChart>
      <c:catAx>
        <c:axId val="735440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73545600"/>
        <c:crosses val="autoZero"/>
        <c:auto val="1"/>
        <c:lblAlgn val="ctr"/>
        <c:lblOffset val="100"/>
      </c:catAx>
      <c:valAx>
        <c:axId val="73545600"/>
        <c:scaling>
          <c:orientation val="minMax"/>
        </c:scaling>
        <c:axPos val="l"/>
        <c:majorGridlines/>
        <c:numFmt formatCode="0.0%" sourceLinked="1"/>
        <c:tickLblPos val="nextTo"/>
        <c:crossAx val="735440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97CF2-5265-46EA-8F48-7D88A3203798}" type="datetimeFigureOut">
              <a:rPr lang="uk-UA" smtClean="0"/>
              <a:pPr/>
              <a:t>26.03.2014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CE057-E0F2-40EA-920F-C899D39FF74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CE057-E0F2-40EA-920F-C899D39FF744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86200" y="3124200"/>
            <a:ext cx="5257800" cy="8382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962400" y="3810000"/>
            <a:ext cx="5181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070A75BF-8AC2-4F18-B287-38DF03D777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7391400" y="60960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gray">
          <a:xfrm>
            <a:off x="5486400" y="3048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</a:rPr>
              <a:t>“ Add your company slogan ”</a:t>
            </a:r>
          </a:p>
        </p:txBody>
      </p:sp>
      <p:pic>
        <p:nvPicPr>
          <p:cNvPr id="3097" name="Picture 25" descr="c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363855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CE2FA-AA2A-43E0-A6BC-068F1D5B2D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198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5F587-F502-4BE6-BBD1-5BC007432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C4690-CCDC-4D46-9127-898CAA830E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BD239-D08B-43CE-AA53-715CCBEFC3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F4A56-E0D6-4D6C-9F2F-93676DDB5C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AF626-E2D7-411C-B38E-DD963BB5FC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7C374-BBE6-4290-A636-BB84C65FB5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FEB0D-A09D-491D-A6A0-36972890B9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B2DF7-9D7F-4093-AC66-E362129053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677E3-77F1-4CA3-A120-29A10D2E81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ChangeArrowheads="1"/>
          </p:cNvSpPr>
          <p:nvPr/>
        </p:nvSpPr>
        <p:spPr bwMode="gray">
          <a:xfrm>
            <a:off x="0" y="381000"/>
            <a:ext cx="9144000" cy="6096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pic>
        <p:nvPicPr>
          <p:cNvPr id="1052" name="Picture 28" descr="p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2800" y="152400"/>
            <a:ext cx="1371600" cy="19812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81000"/>
            <a:ext cx="6629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694138-DC70-4530-B856-3A02E607F3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584" y="1628800"/>
            <a:ext cx="8064896" cy="3312368"/>
          </a:xfrm>
        </p:spPr>
        <p:txBody>
          <a:bodyPr/>
          <a:lstStyle/>
          <a:p>
            <a:pPr algn="r"/>
            <a:r>
              <a:rPr lang="uk-UA" sz="3200" i="1" dirty="0" smtClean="0"/>
              <a:t>Використання </a:t>
            </a:r>
            <a:r>
              <a:rPr lang="uk-UA" sz="3200" i="1" dirty="0" smtClean="0"/>
              <a:t>інтерактивних технологій </a:t>
            </a:r>
            <a:r>
              <a:rPr lang="uk-UA" sz="3200" i="1" dirty="0" smtClean="0"/>
              <a:t>для </a:t>
            </a:r>
            <a:r>
              <a:rPr lang="uk-UA" sz="3200" i="1" smtClean="0"/>
              <a:t>розвитку </a:t>
            </a:r>
            <a:br>
              <a:rPr lang="uk-UA" sz="3200" i="1" smtClean="0"/>
            </a:br>
            <a:r>
              <a:rPr lang="uk-UA" sz="3200" i="1" smtClean="0"/>
              <a:t>творчої </a:t>
            </a:r>
            <a:r>
              <a:rPr lang="uk-UA" sz="3200" i="1" dirty="0" smtClean="0"/>
              <a:t>особистості 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uk-UA" sz="3200" i="1" dirty="0" smtClean="0"/>
              <a:t>на  уроках інформатики</a:t>
            </a:r>
            <a:r>
              <a:rPr lang="en-US" sz="3200" i="1" dirty="0" smtClean="0"/>
              <a:t> </a:t>
            </a:r>
            <a:endParaRPr lang="en-US" sz="3200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55576" y="188640"/>
            <a:ext cx="7704856" cy="2304256"/>
          </a:xfrm>
        </p:spPr>
        <p:txBody>
          <a:bodyPr/>
          <a:lstStyle/>
          <a:p>
            <a:pPr algn="ctr"/>
            <a:r>
              <a:rPr lang="uk-UA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Презентація педагогічного досвіду </a:t>
            </a:r>
          </a:p>
          <a:p>
            <a:pPr algn="ctr"/>
            <a:r>
              <a:rPr lang="uk-UA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вчителя інформатики </a:t>
            </a:r>
          </a:p>
          <a:p>
            <a:pPr algn="ctr"/>
            <a:r>
              <a:rPr lang="uk-UA" sz="1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Монастириської</a:t>
            </a:r>
            <a:r>
              <a:rPr lang="uk-UA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загальноосвітньої школи І-ІІІ ступенів</a:t>
            </a:r>
          </a:p>
          <a:p>
            <a:pPr algn="ctr"/>
            <a:endParaRPr lang="uk-UA" sz="1800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uk-UA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Крамара</a:t>
            </a:r>
            <a:r>
              <a:rPr lang="uk-UA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Тараса Васильовича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6512" y="6286520"/>
            <a:ext cx="26432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15074" y="628652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2014 рік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Робота з обдарованими дітьми</a:t>
            </a:r>
            <a:endParaRPr lang="en-US" sz="1600" dirty="0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invGray">
          <a:xfrm flipH="1">
            <a:off x="357158" y="6715148"/>
            <a:ext cx="30718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invGray">
          <a:xfrm flipH="1">
            <a:off x="285720" y="2928934"/>
            <a:ext cx="44291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grpSp>
        <p:nvGrpSpPr>
          <p:cNvPr id="27" name="Группа 26"/>
          <p:cNvGrpSpPr/>
          <p:nvPr/>
        </p:nvGrpSpPr>
        <p:grpSpPr>
          <a:xfrm>
            <a:off x="5500694" y="1500174"/>
            <a:ext cx="3432892" cy="1373373"/>
            <a:chOff x="5072066" y="1916832"/>
            <a:chExt cx="3432892" cy="1373373"/>
          </a:xfrm>
        </p:grpSpPr>
        <p:sp>
          <p:nvSpPr>
            <p:cNvPr id="68613" name="Freeform 5"/>
            <p:cNvSpPr>
              <a:spLocks/>
            </p:cNvSpPr>
            <p:nvPr/>
          </p:nvSpPr>
          <p:spPr bwMode="gray">
            <a:xfrm>
              <a:off x="7947092" y="1916832"/>
              <a:ext cx="549604" cy="1373373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4B1092">
                    <a:gamma/>
                    <a:shade val="46275"/>
                    <a:invGamma/>
                  </a:srgbClr>
                </a:gs>
                <a:gs pos="50000">
                  <a:srgbClr val="4B1092"/>
                </a:gs>
                <a:gs pos="100000">
                  <a:srgbClr val="4B1092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8614" name="Freeform 6"/>
            <p:cNvSpPr>
              <a:spLocks/>
            </p:cNvSpPr>
            <p:nvPr/>
          </p:nvSpPr>
          <p:spPr bwMode="gray">
            <a:xfrm>
              <a:off x="5072066" y="1928802"/>
              <a:ext cx="3432892" cy="881285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77BFF">
                    <a:shade val="30000"/>
                    <a:satMod val="115000"/>
                  </a:srgbClr>
                </a:gs>
                <a:gs pos="50000">
                  <a:srgbClr val="A77BFF">
                    <a:shade val="67500"/>
                    <a:satMod val="115000"/>
                  </a:srgbClr>
                </a:gs>
                <a:gs pos="100000">
                  <a:srgbClr val="A77B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8629" name="Rectangle 21"/>
            <p:cNvSpPr>
              <a:spLocks noChangeArrowheads="1"/>
            </p:cNvSpPr>
            <p:nvPr/>
          </p:nvSpPr>
          <p:spPr bwMode="gray">
            <a:xfrm>
              <a:off x="5072348" y="2798117"/>
              <a:ext cx="2880439" cy="487614"/>
            </a:xfrm>
            <a:prstGeom prst="rect">
              <a:avLst/>
            </a:prstGeom>
            <a:gradFill rotWithShape="1">
              <a:gsLst>
                <a:gs pos="0">
                  <a:srgbClr val="8041FF">
                    <a:gamma/>
                    <a:shade val="72549"/>
                    <a:invGamma/>
                  </a:srgbClr>
                </a:gs>
                <a:gs pos="50000">
                  <a:srgbClr val="8041FF"/>
                </a:gs>
                <a:gs pos="100000">
                  <a:srgbClr val="8041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uk-UA" b="1" i="1" dirty="0" smtClean="0">
                  <a:solidFill>
                    <a:srgbClr val="211E54"/>
                  </a:solidFill>
                  <a:latin typeface="Verdana" pitchFamily="34" charset="0"/>
                </a:rPr>
                <a:t>2013-2014н.р.</a:t>
              </a:r>
              <a:endParaRPr lang="en-US" b="1" i="1" dirty="0">
                <a:solidFill>
                  <a:srgbClr val="211E54"/>
                </a:solidFill>
                <a:latin typeface="Verdana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786314" y="2786058"/>
            <a:ext cx="3694300" cy="1414071"/>
            <a:chOff x="4286248" y="4643446"/>
            <a:chExt cx="3694300" cy="1414071"/>
          </a:xfrm>
        </p:grpSpPr>
        <p:sp>
          <p:nvSpPr>
            <p:cNvPr id="68616" name="Freeform 8"/>
            <p:cNvSpPr>
              <a:spLocks/>
            </p:cNvSpPr>
            <p:nvPr/>
          </p:nvSpPr>
          <p:spPr bwMode="gray">
            <a:xfrm>
              <a:off x="7429520" y="4643446"/>
              <a:ext cx="551028" cy="1382320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solidFill>
              <a:srgbClr val="0033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4286248" y="4714884"/>
              <a:ext cx="3612737" cy="1342633"/>
              <a:chOff x="4286248" y="4714884"/>
              <a:chExt cx="3612737" cy="1342633"/>
            </a:xfrm>
          </p:grpSpPr>
          <p:sp>
            <p:nvSpPr>
              <p:cNvPr id="68617" name="Freeform 9"/>
              <p:cNvSpPr>
                <a:spLocks/>
              </p:cNvSpPr>
              <p:nvPr/>
            </p:nvSpPr>
            <p:spPr bwMode="gray">
              <a:xfrm>
                <a:off x="4286248" y="4714884"/>
                <a:ext cx="3612737" cy="883521"/>
              </a:xfrm>
              <a:custGeom>
                <a:avLst/>
                <a:gdLst/>
                <a:ahLst/>
                <a:cxnLst>
                  <a:cxn ang="0">
                    <a:pos x="1872" y="284"/>
                  </a:cxn>
                  <a:cxn ang="0">
                    <a:pos x="0" y="284"/>
                  </a:cxn>
                  <a:cxn ang="0">
                    <a:pos x="446" y="0"/>
                  </a:cxn>
                  <a:cxn ang="0">
                    <a:pos x="2180" y="0"/>
                  </a:cxn>
                  <a:cxn ang="0">
                    <a:pos x="1872" y="284"/>
                  </a:cxn>
                </a:cxnLst>
                <a:rect l="0" t="0" r="r" b="b"/>
                <a:pathLst>
                  <a:path w="2180" h="284">
                    <a:moveTo>
                      <a:pt x="187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2180" y="0"/>
                    </a:lnTo>
                    <a:lnTo>
                      <a:pt x="1872" y="28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68632" name="Rectangle 24"/>
              <p:cNvSpPr>
                <a:spLocks noChangeArrowheads="1"/>
              </p:cNvSpPr>
              <p:nvPr/>
            </p:nvSpPr>
            <p:spPr bwMode="gray">
              <a:xfrm>
                <a:off x="4286248" y="5572140"/>
                <a:ext cx="3141689" cy="48537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uk-UA" b="1" i="1" dirty="0" smtClean="0">
                    <a:solidFill>
                      <a:srgbClr val="211E54"/>
                    </a:solidFill>
                    <a:latin typeface="Verdana" pitchFamily="34" charset="0"/>
                  </a:rPr>
                  <a:t>2012-2013 н.р.</a:t>
                </a:r>
                <a:endParaRPr lang="en-US" b="1" i="1" dirty="0">
                  <a:solidFill>
                    <a:srgbClr val="211E54"/>
                  </a:solidFill>
                  <a:latin typeface="Verdana" pitchFamily="34" charset="0"/>
                </a:endParaRPr>
              </a:p>
            </p:txBody>
          </p:sp>
        </p:grpSp>
      </p:grpSp>
      <p:sp>
        <p:nvSpPr>
          <p:cNvPr id="68636" name="Text Box 28"/>
          <p:cNvSpPr txBox="1">
            <a:spLocks noChangeArrowheads="1"/>
          </p:cNvSpPr>
          <p:nvPr/>
        </p:nvSpPr>
        <p:spPr bwMode="invGray">
          <a:xfrm>
            <a:off x="285720" y="5572140"/>
            <a:ext cx="30718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1400" dirty="0" err="1" smtClean="0"/>
              <a:t>Гадиняк</a:t>
            </a:r>
            <a:r>
              <a:rPr lang="uk-UA" sz="1400" dirty="0" smtClean="0"/>
              <a:t> Руслан,  учень 11-А класу, І </a:t>
            </a:r>
            <a:r>
              <a:rPr lang="uk-UA" sz="1400" dirty="0"/>
              <a:t>місце </a:t>
            </a:r>
            <a:r>
              <a:rPr lang="uk-UA" sz="1400" dirty="0" smtClean="0"/>
              <a:t> на </a:t>
            </a:r>
            <a:r>
              <a:rPr lang="uk-UA" sz="1400" dirty="0"/>
              <a:t>ІІ етапі Всеукраїнської олімпіади з інформатики, </a:t>
            </a:r>
            <a:endParaRPr lang="uk-UA" sz="1400" dirty="0" smtClean="0"/>
          </a:p>
          <a:p>
            <a:pPr eaLnBrk="0" hangingPunct="0"/>
            <a:r>
              <a:rPr lang="uk-UA" sz="1400" dirty="0" smtClean="0"/>
              <a:t>учасник </a:t>
            </a:r>
            <a:r>
              <a:rPr lang="uk-UA" sz="1400" dirty="0"/>
              <a:t>ІІІ етапу </a:t>
            </a:r>
            <a:r>
              <a:rPr lang="uk-UA" sz="1400" dirty="0" smtClean="0"/>
              <a:t>(7 місце)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invGray">
          <a:xfrm>
            <a:off x="142844" y="1571612"/>
            <a:ext cx="410445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1400" dirty="0" err="1" smtClean="0"/>
              <a:t>Поглід</a:t>
            </a:r>
            <a:r>
              <a:rPr lang="uk-UA" sz="1400" dirty="0" smtClean="0"/>
              <a:t> Вадим, </a:t>
            </a:r>
            <a:r>
              <a:rPr lang="uk-UA" sz="1400" dirty="0"/>
              <a:t>учень </a:t>
            </a:r>
            <a:r>
              <a:rPr lang="uk-UA" sz="1400" dirty="0" smtClean="0"/>
              <a:t>9 </a:t>
            </a:r>
            <a:r>
              <a:rPr lang="uk-UA" sz="1400" dirty="0"/>
              <a:t>класу, </a:t>
            </a:r>
            <a:endParaRPr lang="uk-UA" sz="1400" dirty="0" smtClean="0"/>
          </a:p>
          <a:p>
            <a:r>
              <a:rPr lang="uk-UA" sz="1400" dirty="0" smtClean="0"/>
              <a:t>І </a:t>
            </a:r>
            <a:r>
              <a:rPr lang="uk-UA" sz="1400" dirty="0"/>
              <a:t>місце на ІІ етапі Всеукраїнської олімпіади з інформаційних технологій</a:t>
            </a:r>
            <a:r>
              <a:rPr lang="uk-UA" sz="1400" dirty="0" smtClean="0"/>
              <a:t>, переможець ІІ етапу Всеукраїнської олімпіади з інформатики;</a:t>
            </a:r>
          </a:p>
          <a:p>
            <a:r>
              <a:rPr lang="uk-UA" sz="1400" dirty="0" smtClean="0"/>
              <a:t>На ІІІ етапі Всеукраїнської олімпіади зайняв     4</a:t>
            </a:r>
            <a:r>
              <a:rPr lang="en-US" sz="1400" dirty="0" smtClean="0"/>
              <a:t> </a:t>
            </a:r>
            <a:r>
              <a:rPr lang="uk-UA" sz="1400" dirty="0" smtClean="0"/>
              <a:t>місце.</a:t>
            </a:r>
          </a:p>
          <a:p>
            <a:endParaRPr lang="uk-UA" sz="1400" dirty="0"/>
          </a:p>
        </p:txBody>
      </p:sp>
      <p:sp>
        <p:nvSpPr>
          <p:cNvPr id="68627" name="Freeform 19"/>
          <p:cNvSpPr>
            <a:spLocks/>
          </p:cNvSpPr>
          <p:nvPr/>
        </p:nvSpPr>
        <p:spPr bwMode="invGray">
          <a:xfrm rot="20931446">
            <a:off x="3140228" y="2522398"/>
            <a:ext cx="2783770" cy="3456278"/>
          </a:xfrm>
          <a:custGeom>
            <a:avLst/>
            <a:gdLst/>
            <a:ahLst/>
            <a:cxnLst>
              <a:cxn ang="0">
                <a:pos x="12" y="2464"/>
              </a:cxn>
              <a:cxn ang="0">
                <a:pos x="56" y="2120"/>
              </a:cxn>
              <a:cxn ang="0">
                <a:pos x="124" y="1808"/>
              </a:cxn>
              <a:cxn ang="0">
                <a:pos x="212" y="1524"/>
              </a:cxn>
              <a:cxn ang="0">
                <a:pos x="316" y="1270"/>
              </a:cxn>
              <a:cxn ang="0">
                <a:pos x="430" y="1044"/>
              </a:cxn>
              <a:cxn ang="0">
                <a:pos x="550" y="846"/>
              </a:cxn>
              <a:cxn ang="0">
                <a:pos x="672" y="674"/>
              </a:cxn>
              <a:cxn ang="0">
                <a:pos x="792" y="528"/>
              </a:cxn>
              <a:cxn ang="0">
                <a:pos x="906" y="408"/>
              </a:cxn>
              <a:cxn ang="0">
                <a:pos x="1010" y="310"/>
              </a:cxn>
              <a:cxn ang="0">
                <a:pos x="1096" y="236"/>
              </a:cxn>
              <a:cxn ang="0">
                <a:pos x="1164" y="184"/>
              </a:cxn>
              <a:cxn ang="0">
                <a:pos x="1208" y="154"/>
              </a:cxn>
              <a:cxn ang="0">
                <a:pos x="1224" y="144"/>
              </a:cxn>
              <a:cxn ang="0">
                <a:pos x="1728" y="56"/>
              </a:cxn>
              <a:cxn ang="0">
                <a:pos x="1568" y="328"/>
              </a:cxn>
              <a:cxn ang="0">
                <a:pos x="1554" y="332"/>
              </a:cxn>
              <a:cxn ang="0">
                <a:pos x="1514" y="346"/>
              </a:cxn>
              <a:cxn ang="0">
                <a:pos x="1452" y="370"/>
              </a:cxn>
              <a:cxn ang="0">
                <a:pos x="1370" y="410"/>
              </a:cxn>
              <a:cxn ang="0">
                <a:pos x="1270" y="466"/>
              </a:cxn>
              <a:cxn ang="0">
                <a:pos x="1158" y="540"/>
              </a:cxn>
              <a:cxn ang="0">
                <a:pos x="1034" y="636"/>
              </a:cxn>
              <a:cxn ang="0">
                <a:pos x="904" y="756"/>
              </a:cxn>
              <a:cxn ang="0">
                <a:pos x="770" y="900"/>
              </a:cxn>
              <a:cxn ang="0">
                <a:pos x="632" y="1076"/>
              </a:cxn>
              <a:cxn ang="0">
                <a:pos x="498" y="1280"/>
              </a:cxn>
              <a:cxn ang="0">
                <a:pos x="370" y="1518"/>
              </a:cxn>
              <a:cxn ang="0">
                <a:pos x="248" y="1792"/>
              </a:cxn>
              <a:cxn ang="0">
                <a:pos x="138" y="2104"/>
              </a:cxn>
              <a:cxn ang="0">
                <a:pos x="42" y="2456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D11364">
                  <a:gamma/>
                  <a:shade val="46275"/>
                  <a:invGamma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9" name="Прямокутник 18"/>
          <p:cNvSpPr/>
          <p:nvPr/>
        </p:nvSpPr>
        <p:spPr>
          <a:xfrm>
            <a:off x="5364088" y="6309320"/>
            <a:ext cx="36337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Крамар Т.В.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000496" y="4071942"/>
            <a:ext cx="3694300" cy="1414071"/>
            <a:chOff x="4286248" y="4643446"/>
            <a:chExt cx="3694300" cy="1414071"/>
          </a:xfrm>
        </p:grpSpPr>
        <p:sp>
          <p:nvSpPr>
            <p:cNvPr id="23" name="Freeform 8"/>
            <p:cNvSpPr>
              <a:spLocks/>
            </p:cNvSpPr>
            <p:nvPr/>
          </p:nvSpPr>
          <p:spPr bwMode="gray">
            <a:xfrm>
              <a:off x="7429520" y="4643446"/>
              <a:ext cx="551028" cy="1382320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solidFill>
              <a:srgbClr val="0033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grpSp>
          <p:nvGrpSpPr>
            <p:cNvPr id="24" name="Группа 19"/>
            <p:cNvGrpSpPr/>
            <p:nvPr/>
          </p:nvGrpSpPr>
          <p:grpSpPr>
            <a:xfrm>
              <a:off x="4286248" y="4714884"/>
              <a:ext cx="3684175" cy="1342633"/>
              <a:chOff x="4286248" y="4714884"/>
              <a:chExt cx="3684175" cy="1342633"/>
            </a:xfrm>
          </p:grpSpPr>
          <p:sp>
            <p:nvSpPr>
              <p:cNvPr id="25" name="Freeform 9"/>
              <p:cNvSpPr>
                <a:spLocks/>
              </p:cNvSpPr>
              <p:nvPr/>
            </p:nvSpPr>
            <p:spPr bwMode="gray">
              <a:xfrm>
                <a:off x="4357686" y="4714884"/>
                <a:ext cx="3612737" cy="883521"/>
              </a:xfrm>
              <a:custGeom>
                <a:avLst/>
                <a:gdLst/>
                <a:ahLst/>
                <a:cxnLst>
                  <a:cxn ang="0">
                    <a:pos x="1872" y="284"/>
                  </a:cxn>
                  <a:cxn ang="0">
                    <a:pos x="0" y="284"/>
                  </a:cxn>
                  <a:cxn ang="0">
                    <a:pos x="446" y="0"/>
                  </a:cxn>
                  <a:cxn ang="0">
                    <a:pos x="2180" y="0"/>
                  </a:cxn>
                  <a:cxn ang="0">
                    <a:pos x="1872" y="284"/>
                  </a:cxn>
                </a:cxnLst>
                <a:rect l="0" t="0" r="r" b="b"/>
                <a:pathLst>
                  <a:path w="2180" h="284">
                    <a:moveTo>
                      <a:pt x="187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2180" y="0"/>
                    </a:lnTo>
                    <a:lnTo>
                      <a:pt x="1872" y="28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gray">
              <a:xfrm>
                <a:off x="4286248" y="5572140"/>
                <a:ext cx="3141689" cy="48537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uk-UA" b="1" i="1" dirty="0" smtClean="0">
                    <a:solidFill>
                      <a:srgbClr val="211E54"/>
                    </a:solidFill>
                    <a:latin typeface="Verdana" pitchFamily="34" charset="0"/>
                  </a:rPr>
                  <a:t>2011-2012 н.р.</a:t>
                </a:r>
                <a:endParaRPr lang="en-US" b="1" i="1" dirty="0">
                  <a:solidFill>
                    <a:srgbClr val="211E54"/>
                  </a:solidFill>
                  <a:latin typeface="Verdana" pitchFamily="34" charset="0"/>
                </a:endParaRPr>
              </a:p>
            </p:txBody>
          </p:sp>
        </p:grpSp>
      </p:grpSp>
      <p:grpSp>
        <p:nvGrpSpPr>
          <p:cNvPr id="28" name="Группа 27"/>
          <p:cNvGrpSpPr/>
          <p:nvPr/>
        </p:nvGrpSpPr>
        <p:grpSpPr>
          <a:xfrm>
            <a:off x="3500430" y="5357826"/>
            <a:ext cx="3694300" cy="1414071"/>
            <a:chOff x="4286248" y="4643446"/>
            <a:chExt cx="3694300" cy="1414071"/>
          </a:xfrm>
        </p:grpSpPr>
        <p:sp>
          <p:nvSpPr>
            <p:cNvPr id="29" name="Freeform 8"/>
            <p:cNvSpPr>
              <a:spLocks/>
            </p:cNvSpPr>
            <p:nvPr/>
          </p:nvSpPr>
          <p:spPr bwMode="gray">
            <a:xfrm>
              <a:off x="7429520" y="4643446"/>
              <a:ext cx="551028" cy="1382320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solidFill>
              <a:srgbClr val="0033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grpSp>
          <p:nvGrpSpPr>
            <p:cNvPr id="30" name="Группа 19"/>
            <p:cNvGrpSpPr/>
            <p:nvPr/>
          </p:nvGrpSpPr>
          <p:grpSpPr>
            <a:xfrm>
              <a:off x="4286248" y="4714884"/>
              <a:ext cx="3612737" cy="1342633"/>
              <a:chOff x="4286248" y="4714884"/>
              <a:chExt cx="3612737" cy="1342633"/>
            </a:xfrm>
          </p:grpSpPr>
          <p:sp>
            <p:nvSpPr>
              <p:cNvPr id="33" name="Freeform 9"/>
              <p:cNvSpPr>
                <a:spLocks/>
              </p:cNvSpPr>
              <p:nvPr/>
            </p:nvSpPr>
            <p:spPr bwMode="gray">
              <a:xfrm>
                <a:off x="4286248" y="4714884"/>
                <a:ext cx="3612737" cy="883521"/>
              </a:xfrm>
              <a:custGeom>
                <a:avLst/>
                <a:gdLst/>
                <a:ahLst/>
                <a:cxnLst>
                  <a:cxn ang="0">
                    <a:pos x="1872" y="284"/>
                  </a:cxn>
                  <a:cxn ang="0">
                    <a:pos x="0" y="284"/>
                  </a:cxn>
                  <a:cxn ang="0">
                    <a:pos x="446" y="0"/>
                  </a:cxn>
                  <a:cxn ang="0">
                    <a:pos x="2180" y="0"/>
                  </a:cxn>
                  <a:cxn ang="0">
                    <a:pos x="1872" y="284"/>
                  </a:cxn>
                </a:cxnLst>
                <a:rect l="0" t="0" r="r" b="b"/>
                <a:pathLst>
                  <a:path w="2180" h="284">
                    <a:moveTo>
                      <a:pt x="187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2180" y="0"/>
                    </a:lnTo>
                    <a:lnTo>
                      <a:pt x="1872" y="28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" name="Rectangle 24"/>
              <p:cNvSpPr>
                <a:spLocks noChangeArrowheads="1"/>
              </p:cNvSpPr>
              <p:nvPr/>
            </p:nvSpPr>
            <p:spPr bwMode="gray">
              <a:xfrm>
                <a:off x="4357686" y="5572140"/>
                <a:ext cx="3070251" cy="48537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uk-UA" b="1" i="1" dirty="0" smtClean="0">
                    <a:solidFill>
                      <a:srgbClr val="211E54"/>
                    </a:solidFill>
                    <a:latin typeface="Verdana" pitchFamily="34" charset="0"/>
                  </a:rPr>
                  <a:t>2008-2009 н.р.</a:t>
                </a:r>
                <a:endParaRPr lang="en-US" b="1" i="1" dirty="0">
                  <a:solidFill>
                    <a:srgbClr val="211E54"/>
                  </a:solidFill>
                  <a:latin typeface="Verdana" pitchFamily="34" charset="0"/>
                </a:endParaRPr>
              </a:p>
            </p:txBody>
          </p:sp>
        </p:grpSp>
      </p:grpSp>
      <p:sp>
        <p:nvSpPr>
          <p:cNvPr id="35" name="Line 13"/>
          <p:cNvSpPr>
            <a:spLocks noChangeShapeType="1"/>
          </p:cNvSpPr>
          <p:nvPr/>
        </p:nvSpPr>
        <p:spPr bwMode="invGray">
          <a:xfrm flipH="1">
            <a:off x="285719" y="5500702"/>
            <a:ext cx="30718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invGray">
          <a:xfrm flipH="1">
            <a:off x="285719" y="4214818"/>
            <a:ext cx="32861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8" name="TextBox 37"/>
          <p:cNvSpPr txBox="1"/>
          <p:nvPr/>
        </p:nvSpPr>
        <p:spPr>
          <a:xfrm>
            <a:off x="142844" y="3071810"/>
            <a:ext cx="3143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Призер ІІ етапу Всеукраїнської олімпіади з інформатики (</a:t>
            </a:r>
            <a:r>
              <a:rPr lang="uk-UA" sz="1400" dirty="0" err="1" smtClean="0"/>
              <a:t>Гойдич</a:t>
            </a:r>
            <a:r>
              <a:rPr lang="uk-UA" sz="1400" dirty="0" smtClean="0"/>
              <a:t> Ігор – ІІ Місце)</a:t>
            </a:r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285720" y="4286256"/>
            <a:ext cx="26432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Призер ІІ етапу Всеукраїнської олімпіади з інформатики (</a:t>
            </a:r>
            <a:r>
              <a:rPr lang="uk-UA" sz="1400" dirty="0" err="1" smtClean="0"/>
              <a:t>Матківська</a:t>
            </a:r>
            <a:r>
              <a:rPr lang="uk-UA" sz="1400" dirty="0" smtClean="0"/>
              <a:t> Наталя – ІІ Місце)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invGray">
          <a:xfrm flipH="1" flipV="1">
            <a:off x="214282" y="1571612"/>
            <a:ext cx="55721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6" grpId="0"/>
      <p:bldP spid="32" grpId="0"/>
      <p:bldP spid="686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/>
              <a:t>Висновки</a:t>
            </a:r>
            <a:endParaRPr lang="en-US" sz="2000" dirty="0"/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invGray">
          <a:xfrm flipH="1">
            <a:off x="4644008" y="1556792"/>
            <a:ext cx="4176464" cy="4495800"/>
          </a:xfrm>
          <a:prstGeom prst="rightArrow">
            <a:avLst>
              <a:gd name="adj1" fmla="val 79306"/>
              <a:gd name="adj2" fmla="val 33584"/>
            </a:avLst>
          </a:prstGeom>
          <a:gradFill rotWithShape="1">
            <a:gsLst>
              <a:gs pos="0">
                <a:srgbClr val="211E54"/>
              </a:gs>
              <a:gs pos="100000">
                <a:srgbClr val="727EA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blackWhite">
          <a:xfrm>
            <a:off x="1043608" y="1916832"/>
            <a:ext cx="4038600" cy="79208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dirty="0"/>
              <a:t>стимулює учнів </a:t>
            </a:r>
            <a:endParaRPr lang="uk-UA" dirty="0" smtClean="0"/>
          </a:p>
          <a:p>
            <a:pPr algn="ctr" eaLnBrk="0" hangingPunct="0"/>
            <a:r>
              <a:rPr lang="uk-UA" dirty="0" smtClean="0"/>
              <a:t>до </a:t>
            </a:r>
            <a:r>
              <a:rPr lang="uk-UA" dirty="0"/>
              <a:t>вивчення предмету</a:t>
            </a:r>
            <a:endParaRPr lang="en-US" dirty="0"/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blackWhite">
          <a:xfrm>
            <a:off x="395536" y="2996952"/>
            <a:ext cx="4038600" cy="86409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dirty="0"/>
              <a:t>навчає організовувати </a:t>
            </a:r>
            <a:endParaRPr lang="uk-UA" dirty="0" smtClean="0"/>
          </a:p>
          <a:p>
            <a:pPr algn="ctr" eaLnBrk="0" hangingPunct="0"/>
            <a:r>
              <a:rPr lang="uk-UA" dirty="0" smtClean="0"/>
              <a:t>великий </a:t>
            </a:r>
            <a:r>
              <a:rPr lang="uk-UA" dirty="0"/>
              <a:t>обсяг </a:t>
            </a:r>
            <a:r>
              <a:rPr lang="uk-UA" dirty="0" smtClean="0"/>
              <a:t>інформації</a:t>
            </a:r>
            <a:endParaRPr lang="en-US" dirty="0"/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blackWhite">
          <a:xfrm>
            <a:off x="395536" y="4077072"/>
            <a:ext cx="4038600" cy="79208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dirty="0"/>
              <a:t>виховує навички </a:t>
            </a:r>
            <a:endParaRPr lang="uk-UA" dirty="0" smtClean="0"/>
          </a:p>
          <a:p>
            <a:pPr algn="ctr" eaLnBrk="0" hangingPunct="0"/>
            <a:r>
              <a:rPr lang="uk-UA" dirty="0" smtClean="0"/>
              <a:t>дослідницької </a:t>
            </a:r>
            <a:r>
              <a:rPr lang="uk-UA" dirty="0"/>
              <a:t>діяльності</a:t>
            </a:r>
            <a:endParaRPr lang="en-US" dirty="0"/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black">
          <a:xfrm>
            <a:off x="5436096" y="3068960"/>
            <a:ext cx="2948880" cy="1494656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2800" dirty="0"/>
              <a:t>Дана методика викладання інформатики </a:t>
            </a:r>
            <a:endParaRPr lang="uk-UA" sz="2800" dirty="0" smtClean="0"/>
          </a:p>
          <a:p>
            <a:pPr algn="ctr"/>
            <a:r>
              <a:rPr lang="uk-UA" sz="2800" dirty="0" smtClean="0"/>
              <a:t>у </a:t>
            </a:r>
            <a:r>
              <a:rPr lang="uk-UA" sz="2800" dirty="0"/>
              <a:t>школі </a:t>
            </a:r>
            <a:endParaRPr lang="en-US" sz="2800" dirty="0">
              <a:solidFill>
                <a:srgbClr val="FFE10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971600" y="5157192"/>
            <a:ext cx="4038600" cy="792088"/>
          </a:xfrm>
          <a:prstGeom prst="roundRect">
            <a:avLst>
              <a:gd name="adj" fmla="val 9106"/>
            </a:avLst>
          </a:prstGeom>
          <a:solidFill>
            <a:schemeClr val="accent2">
              <a:lumMod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dirty="0"/>
              <a:t>д</a:t>
            </a:r>
            <a:r>
              <a:rPr lang="uk-UA" dirty="0" smtClean="0"/>
              <a:t>опомагає творчо </a:t>
            </a:r>
            <a:r>
              <a:rPr lang="uk-UA" dirty="0"/>
              <a:t>та винахідливо </a:t>
            </a:r>
            <a:endParaRPr lang="uk-UA" dirty="0" smtClean="0"/>
          </a:p>
          <a:p>
            <a:pPr algn="ctr" eaLnBrk="0" hangingPunct="0"/>
            <a:r>
              <a:rPr lang="uk-UA" dirty="0" smtClean="0"/>
              <a:t>вирішувати </a:t>
            </a:r>
            <a:r>
              <a:rPr lang="uk-UA" dirty="0"/>
              <a:t>складні </a:t>
            </a:r>
            <a:r>
              <a:rPr lang="uk-UA" dirty="0" smtClean="0"/>
              <a:t>задачі</a:t>
            </a:r>
            <a:endParaRPr lang="en-US" dirty="0"/>
          </a:p>
        </p:txBody>
      </p:sp>
      <p:sp>
        <p:nvSpPr>
          <p:cNvPr id="9" name="Прямокутник 8"/>
          <p:cNvSpPr/>
          <p:nvPr/>
        </p:nvSpPr>
        <p:spPr>
          <a:xfrm>
            <a:off x="5364088" y="6309320"/>
            <a:ext cx="36337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Крамар Т.В.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  <p:bldP spid="69636" grpId="0" animBg="1"/>
      <p:bldP spid="69637" grpId="0" animBg="1"/>
      <p:bldP spid="69638" grpId="0" animBg="1"/>
      <p:bldP spid="6963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285728"/>
            <a:ext cx="707233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71538" y="1071546"/>
          <a:ext cx="7192989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44" y="5715016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Тестування проводилося протягом 2013 – 201</a:t>
            </a:r>
            <a:r>
              <a:rPr lang="en-US" dirty="0" smtClean="0"/>
              <a:t>4</a:t>
            </a:r>
            <a:r>
              <a:rPr lang="uk-UA" dirty="0" smtClean="0"/>
              <a:t> років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500042"/>
            <a:ext cx="571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Динаміка зростання успішності 11-А класу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Популяризація досвіду </a:t>
            </a:r>
            <a:endParaRPr lang="en-US" dirty="0"/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gray">
          <a:xfrm>
            <a:off x="539552" y="1988840"/>
            <a:ext cx="3833813" cy="38338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gray">
          <a:xfrm>
            <a:off x="827584" y="2276872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gray">
          <a:xfrm>
            <a:off x="3707904" y="2071678"/>
            <a:ext cx="5436096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b="1" dirty="0" smtClean="0">
                <a:solidFill>
                  <a:schemeClr val="bg1"/>
                </a:solidFill>
              </a:rPr>
              <a:t>Майстер-класи для вчителів школи та району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gray">
          <a:xfrm>
            <a:off x="4243466" y="4357694"/>
            <a:ext cx="4900534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b="1" dirty="0" err="1" smtClean="0">
                <a:solidFill>
                  <a:schemeClr val="bg1"/>
                </a:solidFill>
              </a:rPr>
              <a:t>Інтернет-уроки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gray">
          <a:xfrm>
            <a:off x="3714744" y="5429264"/>
            <a:ext cx="5429256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b="1" dirty="0" smtClean="0">
                <a:solidFill>
                  <a:schemeClr val="bg1"/>
                </a:solidFill>
              </a:rPr>
              <a:t>Розміщення програм на сайті школи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gray">
          <a:xfrm>
            <a:off x="1043608" y="2924944"/>
            <a:ext cx="2706317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uk-UA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Способи</a:t>
            </a:r>
          </a:p>
          <a:p>
            <a:pPr algn="ctr" eaLnBrk="0" hangingPunct="0"/>
            <a:r>
              <a:rPr lang="uk-UA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</a:t>
            </a:r>
            <a:r>
              <a:rPr lang="uk-UA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опуляризації</a:t>
            </a:r>
          </a:p>
          <a:p>
            <a:pPr algn="ctr" eaLnBrk="0" hangingPunct="0"/>
            <a:r>
              <a:rPr lang="uk-UA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власного</a:t>
            </a:r>
          </a:p>
          <a:p>
            <a:pPr algn="ctr" eaLnBrk="0" hangingPunct="0"/>
            <a:r>
              <a:rPr lang="uk-UA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досвіду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gray">
          <a:xfrm>
            <a:off x="4643438" y="3214686"/>
            <a:ext cx="4143404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b="1" dirty="0" smtClean="0">
                <a:solidFill>
                  <a:schemeClr val="bg1"/>
                </a:solidFill>
              </a:rPr>
              <a:t>Гурткова робота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5364088" y="6309320"/>
            <a:ext cx="36337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Крамар Т.В.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7" grpId="0" animBg="1"/>
      <p:bldP spid="28" grpId="0" animBg="1"/>
      <p:bldP spid="29" grpId="0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/>
          <p:cNvSpPr/>
          <p:nvPr/>
        </p:nvSpPr>
        <p:spPr>
          <a:xfrm>
            <a:off x="5364088" y="6309320"/>
            <a:ext cx="36337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Крамар Т.В.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Популяризація досвіду </a:t>
            </a:r>
            <a:endParaRPr lang="en-US" dirty="0"/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gray">
          <a:xfrm>
            <a:off x="467544" y="1124744"/>
            <a:ext cx="1224136" cy="1152128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gray">
          <a:xfrm>
            <a:off x="11412760" y="1484784"/>
            <a:ext cx="5436096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b="1" dirty="0" smtClean="0">
                <a:solidFill>
                  <a:schemeClr val="bg1"/>
                </a:solidFill>
              </a:rPr>
              <a:t>Майстер-класи для вчителів школи та району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gray">
          <a:xfrm>
            <a:off x="12060832" y="2204864"/>
            <a:ext cx="3779837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b="1" dirty="0" smtClean="0">
                <a:solidFill>
                  <a:schemeClr val="bg1"/>
                </a:solidFill>
              </a:rPr>
              <a:t>Проведення бінарних уроків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gray">
          <a:xfrm>
            <a:off x="1714480" y="1142984"/>
            <a:ext cx="5400600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b="1" dirty="0" err="1" smtClean="0">
                <a:solidFill>
                  <a:schemeClr val="bg1"/>
                </a:solidFill>
              </a:rPr>
              <a:t>Інтернет-уроки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gray">
          <a:xfrm>
            <a:off x="1643042" y="1785926"/>
            <a:ext cx="6715172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b="1" dirty="0" smtClean="0">
                <a:solidFill>
                  <a:schemeClr val="bg1"/>
                </a:solidFill>
              </a:rPr>
              <a:t>Розміщення програм та домашніх завдань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uk-UA" b="1" dirty="0" smtClean="0">
                <a:solidFill>
                  <a:schemeClr val="bg1"/>
                </a:solidFill>
              </a:rPr>
              <a:t>на сайті школи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gray">
          <a:xfrm>
            <a:off x="12060832" y="2924944"/>
            <a:ext cx="3779837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b="1" dirty="0" smtClean="0">
                <a:solidFill>
                  <a:schemeClr val="bg1"/>
                </a:solidFill>
              </a:rPr>
              <a:t>Гурткова робота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25301" t="25703" r="40861" b="10040"/>
          <a:stretch>
            <a:fillRect/>
          </a:stretch>
        </p:blipFill>
        <p:spPr bwMode="auto">
          <a:xfrm>
            <a:off x="5148064" y="2708920"/>
            <a:ext cx="316835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4063" t="23484" r="15624" b="2348"/>
          <a:stretch>
            <a:fillRect/>
          </a:stretch>
        </p:blipFill>
        <p:spPr bwMode="auto">
          <a:xfrm>
            <a:off x="857224" y="2714620"/>
            <a:ext cx="4000495" cy="337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/>
          <p:cNvSpPr/>
          <p:nvPr/>
        </p:nvSpPr>
        <p:spPr>
          <a:xfrm>
            <a:off x="5510244" y="6457890"/>
            <a:ext cx="36337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Крамар Т.В.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Популяризація досвіду </a:t>
            </a:r>
            <a:endParaRPr lang="en-US" dirty="0"/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gray">
          <a:xfrm>
            <a:off x="467544" y="1124744"/>
            <a:ext cx="1224136" cy="1152128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gray">
          <a:xfrm>
            <a:off x="1785918" y="1142984"/>
            <a:ext cx="5436096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b="1" dirty="0" smtClean="0">
                <a:solidFill>
                  <a:schemeClr val="bg1"/>
                </a:solidFill>
              </a:rPr>
              <a:t>Майстер-класи для вчителів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DSCN2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785926"/>
            <a:ext cx="7072362" cy="46235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6629400" cy="563563"/>
          </a:xfrm>
        </p:spPr>
        <p:txBody>
          <a:bodyPr/>
          <a:lstStyle/>
          <a:p>
            <a:r>
              <a:rPr lang="uk-UA" sz="2800" dirty="0" smtClean="0"/>
              <a:t>На шляху до самовдосконалення</a:t>
            </a:r>
            <a:endParaRPr lang="en-US" sz="28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5364088" y="6309320"/>
            <a:ext cx="36337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Крамар Т.В.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Изображение 012.jpg"/>
          <p:cNvPicPr>
            <a:picLocks noChangeAspect="1"/>
          </p:cNvPicPr>
          <p:nvPr/>
        </p:nvPicPr>
        <p:blipFill>
          <a:blip r:embed="rId2" cstate="print"/>
          <a:srcRect t="4320"/>
          <a:stretch>
            <a:fillRect/>
          </a:stretch>
        </p:blipFill>
        <p:spPr>
          <a:xfrm>
            <a:off x="142844" y="1214422"/>
            <a:ext cx="4643470" cy="3164801"/>
          </a:xfrm>
          <a:prstGeom prst="rect">
            <a:avLst/>
          </a:prstGeom>
        </p:spPr>
      </p:pic>
      <p:pic>
        <p:nvPicPr>
          <p:cNvPr id="8" name="Рисунок 7" descr="Изображение 013.jpg"/>
          <p:cNvPicPr>
            <a:picLocks noChangeAspect="1"/>
          </p:cNvPicPr>
          <p:nvPr/>
        </p:nvPicPr>
        <p:blipFill>
          <a:blip r:embed="rId3" cstate="print"/>
          <a:srcRect l="2139" t="1502"/>
          <a:stretch>
            <a:fillRect/>
          </a:stretch>
        </p:blipFill>
        <p:spPr>
          <a:xfrm>
            <a:off x="3500430" y="2357430"/>
            <a:ext cx="5480125" cy="39290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1433" y="2967335"/>
            <a:ext cx="5561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Дякую за увагу!!!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Про себе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357298"/>
            <a:ext cx="80724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Крамар Тарас Васильович</a:t>
            </a:r>
          </a:p>
          <a:p>
            <a:endParaRPr lang="uk-UA" sz="2400" b="1" dirty="0" smtClean="0"/>
          </a:p>
          <a:p>
            <a:r>
              <a:rPr lang="uk-UA" sz="2400" b="1" dirty="0" smtClean="0"/>
              <a:t>Вчитель </a:t>
            </a:r>
            <a:r>
              <a:rPr lang="uk-UA" sz="2400" b="1" dirty="0" err="1" smtClean="0"/>
              <a:t>Монастириської</a:t>
            </a:r>
            <a:r>
              <a:rPr lang="uk-UA" sz="2400" b="1" dirty="0" smtClean="0"/>
              <a:t> ЗОШ І-ІІІ ступенів</a:t>
            </a:r>
          </a:p>
          <a:p>
            <a:r>
              <a:rPr lang="uk-UA" sz="2400" b="1" dirty="0" err="1" smtClean="0"/>
              <a:t>Монастириського</a:t>
            </a:r>
            <a:r>
              <a:rPr lang="uk-UA" sz="2400" b="1" dirty="0" smtClean="0"/>
              <a:t> району</a:t>
            </a:r>
          </a:p>
          <a:p>
            <a:endParaRPr lang="uk-UA" sz="2400" b="1" dirty="0" smtClean="0"/>
          </a:p>
          <a:p>
            <a:r>
              <a:rPr lang="uk-UA" sz="2400" b="1" dirty="0" smtClean="0"/>
              <a:t>Закінчив Кременецький обласний гуманітарно-педагогічний інститут імені Т.Г. Шевченка</a:t>
            </a:r>
          </a:p>
          <a:p>
            <a:endParaRPr lang="uk-UA" sz="2400" b="1" dirty="0" smtClean="0"/>
          </a:p>
          <a:p>
            <a:r>
              <a:rPr lang="uk-UA" sz="2400" b="1" dirty="0" smtClean="0"/>
              <a:t>Стаж роботи – 10 років</a:t>
            </a:r>
          </a:p>
          <a:p>
            <a:endParaRPr lang="uk-UA" sz="2400" b="1" dirty="0" smtClean="0"/>
          </a:p>
          <a:p>
            <a:r>
              <a:rPr lang="uk-UA" sz="2400" b="1" dirty="0" smtClean="0"/>
              <a:t>Вчитель ІІ категорії</a:t>
            </a:r>
          </a:p>
          <a:p>
            <a:endParaRPr lang="uk-UA" sz="24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000108"/>
            <a:ext cx="4393419" cy="58578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29124" y="1571612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Життєве</a:t>
            </a:r>
            <a:r>
              <a:rPr lang="ru-RU" sz="2800" b="1" dirty="0" smtClean="0"/>
              <a:t> кредо : </a:t>
            </a:r>
            <a:endParaRPr lang="en-US" sz="2800" b="1" dirty="0" smtClean="0"/>
          </a:p>
          <a:p>
            <a:r>
              <a:rPr lang="ru-RU" sz="2800" b="1" dirty="0" smtClean="0"/>
              <a:t>«</a:t>
            </a:r>
            <a:r>
              <a:rPr lang="ru-RU" sz="2800" dirty="0" err="1" smtClean="0"/>
              <a:t>Завжди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всюди</a:t>
            </a:r>
            <a:r>
              <a:rPr lang="ru-RU" sz="2800" dirty="0" smtClean="0"/>
              <a:t> </a:t>
            </a:r>
            <a:r>
              <a:rPr lang="ru-RU" sz="2800" dirty="0" err="1" smtClean="0"/>
              <a:t>діяти</a:t>
            </a:r>
            <a:r>
              <a:rPr lang="ru-RU" sz="2800" dirty="0" smtClean="0"/>
              <a:t> гуманно, </a:t>
            </a:r>
            <a:r>
              <a:rPr lang="ru-RU" sz="2800" dirty="0" err="1" smtClean="0"/>
              <a:t>чесно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справедливо». </a:t>
            </a:r>
            <a:r>
              <a:rPr lang="ru-RU" sz="2800" b="1" dirty="0" smtClean="0"/>
              <a:t> </a:t>
            </a:r>
            <a:endParaRPr lang="ru-RU" sz="28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429124" y="3571876"/>
            <a:ext cx="45720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Педагогічне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кредо: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Знання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лише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тоді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знання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коли вони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отримані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зусиллям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розум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а не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пам’яті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Вступ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87824" y="1484784"/>
            <a:ext cx="6013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/>
              <a:t>Кожна нова генерація неодмінно додає щось нове </a:t>
            </a:r>
            <a:endParaRPr lang="uk-UA" sz="1600" b="1" i="1" dirty="0" smtClean="0"/>
          </a:p>
          <a:p>
            <a:r>
              <a:rPr lang="uk-UA" sz="1600" b="1" i="1" dirty="0" smtClean="0"/>
              <a:t>до </a:t>
            </a:r>
            <a:r>
              <a:rPr lang="uk-UA" sz="1600" b="1" i="1" dirty="0"/>
              <a:t>науки, здобутої від своїх попередників-учителів, </a:t>
            </a:r>
            <a:endParaRPr lang="uk-UA" sz="1600" b="1" i="1" dirty="0" smtClean="0"/>
          </a:p>
          <a:p>
            <a:r>
              <a:rPr lang="uk-UA" sz="1600" b="1" i="1" dirty="0" smtClean="0"/>
              <a:t>і </a:t>
            </a:r>
            <a:r>
              <a:rPr lang="uk-UA" sz="1600" b="1" i="1" dirty="0"/>
              <a:t>в такий спосіб стає вчителем наступної генерації. Так </a:t>
            </a:r>
            <a:r>
              <a:rPr lang="uk-UA" sz="1600" b="1" i="1" dirty="0" smtClean="0"/>
              <a:t>розвивається </a:t>
            </a:r>
            <a:r>
              <a:rPr lang="uk-UA" sz="1600" b="1" i="1" dirty="0"/>
              <a:t>й поглиблюється людське пізнання світу, вдосконалюється людська цивілізація. </a:t>
            </a:r>
            <a:endParaRPr lang="uk-UA" sz="1600" b="1" i="1" dirty="0" smtClean="0"/>
          </a:p>
          <a:p>
            <a:r>
              <a:rPr lang="uk-UA" sz="1600" b="1" i="1" dirty="0" smtClean="0"/>
              <a:t>Так </a:t>
            </a:r>
            <a:r>
              <a:rPr lang="uk-UA" sz="1600" b="1" i="1" dirty="0"/>
              <a:t>людство прямує до свого </a:t>
            </a:r>
            <a:r>
              <a:rPr lang="uk-UA" sz="1600" b="1" i="1" dirty="0" smtClean="0"/>
              <a:t>прогресу</a:t>
            </a:r>
            <a:r>
              <a:rPr lang="uk-UA" sz="1600" b="1" i="1" dirty="0"/>
              <a:t> </a:t>
            </a:r>
          </a:p>
          <a:p>
            <a:pPr algn="r"/>
            <a:r>
              <a:rPr lang="uk-UA" sz="1600" b="1" i="1" dirty="0" smtClean="0"/>
              <a:t>(</a:t>
            </a:r>
            <a:r>
              <a:rPr lang="uk-UA" sz="1600" i="1" dirty="0" err="1"/>
              <a:t>Джалол</a:t>
            </a:r>
            <a:r>
              <a:rPr lang="uk-UA" sz="1600" i="1" dirty="0"/>
              <a:t> </a:t>
            </a:r>
            <a:r>
              <a:rPr lang="uk-UA" sz="1600" i="1" dirty="0" err="1" smtClean="0"/>
              <a:t>Ікрамі</a:t>
            </a:r>
            <a:r>
              <a:rPr lang="uk-UA" sz="1600" i="1" dirty="0" smtClean="0"/>
              <a:t>)</a:t>
            </a:r>
            <a:endParaRPr lang="uk-UA" sz="1600" b="1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395536" y="342900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Суспільство «епохи інформації» ставить перед школою складне завдання, яке полягає у «…створенні умов для розвитку особистості і творчої самореалізації кожного громадянина України, вихованні покоління людей, здатних ефективно працювати і навчатися протягом життя» (Національна доктрина розвитку </a:t>
            </a:r>
            <a:r>
              <a:rPr lang="uk-UA" sz="2400" dirty="0" smtClean="0"/>
              <a:t>освіти)</a:t>
            </a:r>
            <a:endParaRPr lang="uk-UA" sz="24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5364088" y="6309320"/>
            <a:ext cx="36337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Крамар Т.В.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Вступ </a:t>
            </a:r>
            <a:endParaRPr lang="en-US" dirty="0"/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683568" y="2852936"/>
            <a:ext cx="762000" cy="665162"/>
            <a:chOff x="1110" y="2656"/>
            <a:chExt cx="1549" cy="1351"/>
          </a:xfrm>
        </p:grpSpPr>
        <p:sp>
          <p:nvSpPr>
            <p:cNvPr id="41049" name="AutoShape 8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050" name="AutoShape 9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051" name="AutoShape 91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683568" y="3767336"/>
            <a:ext cx="762000" cy="665162"/>
            <a:chOff x="3174" y="2656"/>
            <a:chExt cx="1549" cy="1351"/>
          </a:xfrm>
        </p:grpSpPr>
        <p:sp>
          <p:nvSpPr>
            <p:cNvPr id="41053" name="AutoShape 93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054" name="AutoShape 94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055" name="AutoShape 95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41056" name="Line 96"/>
          <p:cNvSpPr>
            <a:spLocks noChangeShapeType="1"/>
          </p:cNvSpPr>
          <p:nvPr/>
        </p:nvSpPr>
        <p:spPr bwMode="auto">
          <a:xfrm>
            <a:off x="1293168" y="3462536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1057" name="Text Box 97"/>
          <p:cNvSpPr txBox="1">
            <a:spLocks noChangeArrowheads="1"/>
          </p:cNvSpPr>
          <p:nvPr/>
        </p:nvSpPr>
        <p:spPr bwMode="auto">
          <a:xfrm>
            <a:off x="1619672" y="2780928"/>
            <a:ext cx="61926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uk-UA" i="1" dirty="0" smtClean="0"/>
              <a:t>здатність до узагальненого осмислення інформації, </a:t>
            </a:r>
          </a:p>
          <a:p>
            <a:pPr lvl="0"/>
            <a:r>
              <a:rPr lang="uk-UA" i="1" dirty="0" smtClean="0"/>
              <a:t>систематизації та вибору необхідної в даний момент;</a:t>
            </a:r>
            <a:endParaRPr lang="uk-UA" i="1" dirty="0"/>
          </a:p>
        </p:txBody>
      </p:sp>
      <p:sp>
        <p:nvSpPr>
          <p:cNvPr id="41058" name="Text Box 98"/>
          <p:cNvSpPr txBox="1">
            <a:spLocks noChangeArrowheads="1"/>
          </p:cNvSpPr>
          <p:nvPr/>
        </p:nvSpPr>
        <p:spPr bwMode="gray">
          <a:xfrm>
            <a:off x="880418" y="295136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/>
              <a:t>1</a:t>
            </a:r>
          </a:p>
        </p:txBody>
      </p:sp>
      <p:sp>
        <p:nvSpPr>
          <p:cNvPr id="41059" name="Line 99"/>
          <p:cNvSpPr>
            <a:spLocks noChangeShapeType="1"/>
          </p:cNvSpPr>
          <p:nvPr/>
        </p:nvSpPr>
        <p:spPr bwMode="auto">
          <a:xfrm>
            <a:off x="1293168" y="4376936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1061" name="Text Box 101"/>
          <p:cNvSpPr txBox="1">
            <a:spLocks noChangeArrowheads="1"/>
          </p:cNvSpPr>
          <p:nvPr/>
        </p:nvSpPr>
        <p:spPr bwMode="gray">
          <a:xfrm>
            <a:off x="880418" y="386576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/>
              <a:t>2</a:t>
            </a:r>
          </a:p>
        </p:txBody>
      </p: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683568" y="4659511"/>
            <a:ext cx="762000" cy="665162"/>
            <a:chOff x="1110" y="2656"/>
            <a:chExt cx="1549" cy="1351"/>
          </a:xfrm>
        </p:grpSpPr>
        <p:sp>
          <p:nvSpPr>
            <p:cNvPr id="41063" name="AutoShape 103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064" name="AutoShape 104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065" name="AutoShape 105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5" name="Group 106"/>
          <p:cNvGrpSpPr>
            <a:grpSpLocks/>
          </p:cNvGrpSpPr>
          <p:nvPr/>
        </p:nvGrpSpPr>
        <p:grpSpPr bwMode="auto">
          <a:xfrm>
            <a:off x="683568" y="5573911"/>
            <a:ext cx="762000" cy="665162"/>
            <a:chOff x="3174" y="2656"/>
            <a:chExt cx="1549" cy="1351"/>
          </a:xfrm>
        </p:grpSpPr>
        <p:sp>
          <p:nvSpPr>
            <p:cNvPr id="41067" name="AutoShape 10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068" name="AutoShape 10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069" name="AutoShape 10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41070" name="Line 110"/>
          <p:cNvSpPr>
            <a:spLocks noChangeShapeType="1"/>
          </p:cNvSpPr>
          <p:nvPr/>
        </p:nvSpPr>
        <p:spPr bwMode="auto">
          <a:xfrm>
            <a:off x="1293168" y="5269111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1072" name="Text Box 112"/>
          <p:cNvSpPr txBox="1">
            <a:spLocks noChangeArrowheads="1"/>
          </p:cNvSpPr>
          <p:nvPr/>
        </p:nvSpPr>
        <p:spPr bwMode="gray">
          <a:xfrm>
            <a:off x="880418" y="475793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/>
              <a:t>3</a:t>
            </a:r>
          </a:p>
        </p:txBody>
      </p:sp>
      <p:sp>
        <p:nvSpPr>
          <p:cNvPr id="41073" name="Line 113"/>
          <p:cNvSpPr>
            <a:spLocks noChangeShapeType="1"/>
          </p:cNvSpPr>
          <p:nvPr/>
        </p:nvSpPr>
        <p:spPr bwMode="auto">
          <a:xfrm>
            <a:off x="1293168" y="6183511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1075" name="Text Box 115"/>
          <p:cNvSpPr txBox="1">
            <a:spLocks noChangeArrowheads="1"/>
          </p:cNvSpPr>
          <p:nvPr/>
        </p:nvSpPr>
        <p:spPr bwMode="gray">
          <a:xfrm>
            <a:off x="880418" y="567233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3568" y="1556792"/>
            <a:ext cx="8460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На уроках інформатики потрібно </a:t>
            </a:r>
            <a:r>
              <a:rPr lang="uk-UA" sz="2000" b="1" dirty="0"/>
              <a:t>дати учню не просто базовий рівень освіти, </a:t>
            </a:r>
            <a:r>
              <a:rPr lang="uk-UA" sz="2000" b="1" dirty="0" smtClean="0"/>
              <a:t>а </a:t>
            </a:r>
            <a:r>
              <a:rPr lang="uk-UA" sz="2000" b="1" dirty="0"/>
              <a:t>сформувати компетентності, яких потребує сьогоднішнє </a:t>
            </a:r>
            <a:r>
              <a:rPr lang="uk-UA" sz="2000" b="1" dirty="0" smtClean="0"/>
              <a:t>суспільство:</a:t>
            </a:r>
            <a:endParaRPr lang="uk-UA" sz="2000" b="1" i="1" dirty="0"/>
          </a:p>
        </p:txBody>
      </p:sp>
      <p:sp>
        <p:nvSpPr>
          <p:cNvPr id="33" name="Text Box 97"/>
          <p:cNvSpPr txBox="1">
            <a:spLocks noChangeArrowheads="1"/>
          </p:cNvSpPr>
          <p:nvPr/>
        </p:nvSpPr>
        <p:spPr bwMode="auto">
          <a:xfrm>
            <a:off x="1619672" y="3717032"/>
            <a:ext cx="61926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uk-UA" i="1" dirty="0" smtClean="0"/>
              <a:t>використання набутих умінь та навичок при вирішенні поставлених задач;</a:t>
            </a:r>
            <a:endParaRPr lang="uk-UA" i="1" dirty="0"/>
          </a:p>
        </p:txBody>
      </p:sp>
      <p:sp>
        <p:nvSpPr>
          <p:cNvPr id="34" name="Text Box 97"/>
          <p:cNvSpPr txBox="1">
            <a:spLocks noChangeArrowheads="1"/>
          </p:cNvSpPr>
          <p:nvPr/>
        </p:nvSpPr>
        <p:spPr bwMode="auto">
          <a:xfrm>
            <a:off x="1691680" y="4725144"/>
            <a:ext cx="698477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i="1" dirty="0" smtClean="0"/>
              <a:t>творче мислення та креативний підхід, комунікабельність;</a:t>
            </a:r>
          </a:p>
          <a:p>
            <a:pPr lvl="0"/>
            <a:endParaRPr lang="uk-UA" i="1" dirty="0"/>
          </a:p>
        </p:txBody>
      </p:sp>
      <p:sp>
        <p:nvSpPr>
          <p:cNvPr id="35" name="Text Box 97"/>
          <p:cNvSpPr txBox="1">
            <a:spLocks noChangeArrowheads="1"/>
          </p:cNvSpPr>
          <p:nvPr/>
        </p:nvSpPr>
        <p:spPr bwMode="auto">
          <a:xfrm>
            <a:off x="1691680" y="5661248"/>
            <a:ext cx="61926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uk-UA" i="1" dirty="0" smtClean="0"/>
              <a:t>бажання навчатися усе життя.</a:t>
            </a:r>
            <a:endParaRPr lang="uk-UA" i="1" dirty="0"/>
          </a:p>
        </p:txBody>
      </p:sp>
      <p:sp>
        <p:nvSpPr>
          <p:cNvPr id="36" name="Прямокутник 35"/>
          <p:cNvSpPr/>
          <p:nvPr/>
        </p:nvSpPr>
        <p:spPr>
          <a:xfrm>
            <a:off x="5364088" y="6309320"/>
            <a:ext cx="36337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Крамар Т.В.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Вступ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95536" y="1484784"/>
            <a:ext cx="84604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u="sng" dirty="0"/>
              <a:t>Актуальність досвіду</a:t>
            </a:r>
            <a:r>
              <a:rPr lang="uk-UA" sz="2400" i="1" dirty="0"/>
              <a:t> </a:t>
            </a:r>
            <a:endParaRPr lang="uk-UA" sz="2400" i="1" dirty="0" smtClean="0"/>
          </a:p>
          <a:p>
            <a:r>
              <a:rPr lang="uk-UA" sz="2400" dirty="0" smtClean="0"/>
              <a:t>Сучасний </a:t>
            </a:r>
            <a:r>
              <a:rPr lang="uk-UA" sz="2400" dirty="0"/>
              <a:t>етап розвитку системи освіти в Україні характеризується освітніми </a:t>
            </a:r>
            <a:r>
              <a:rPr lang="uk-UA" sz="2400" dirty="0" smtClean="0"/>
              <a:t>інноваціями, спрямованими на </a:t>
            </a:r>
            <a:r>
              <a:rPr lang="uk-UA" sz="2400" dirty="0"/>
              <a:t>модернізацію системи освіти відповідно до вимог часу, </a:t>
            </a:r>
            <a:r>
              <a:rPr lang="uk-UA" sz="2400" dirty="0" smtClean="0"/>
              <a:t>стрімкому розвитку </a:t>
            </a:r>
            <a:r>
              <a:rPr lang="uk-UA" sz="2400" dirty="0" err="1" smtClean="0"/>
              <a:t>комп</a:t>
            </a:r>
            <a:r>
              <a:rPr lang="en-US" sz="2400" dirty="0" smtClean="0"/>
              <a:t>’</a:t>
            </a:r>
            <a:r>
              <a:rPr lang="uk-UA" sz="2400" dirty="0" err="1" smtClean="0"/>
              <a:t>ютерної</a:t>
            </a:r>
            <a:r>
              <a:rPr lang="uk-UA" sz="2400" dirty="0" smtClean="0"/>
              <a:t> техніки, необхідністю практичного використання набутих знань.</a:t>
            </a:r>
          </a:p>
          <a:p>
            <a:endParaRPr lang="uk-UA" sz="2400" b="1" i="1" dirty="0"/>
          </a:p>
          <a:p>
            <a:r>
              <a:rPr lang="uk-UA" sz="2400" dirty="0"/>
              <a:t>Досвід з проблеми має раціоналізаторський характер, його </a:t>
            </a:r>
            <a:r>
              <a:rPr lang="uk-UA" sz="2400" b="1" u="sng" dirty="0"/>
              <a:t>новизна</a:t>
            </a:r>
            <a:r>
              <a:rPr lang="uk-UA" sz="2400" dirty="0"/>
              <a:t> полягає в застосуванні власних навчальних та контролюючих програм при класичному методі навчання</a:t>
            </a:r>
            <a:r>
              <a:rPr lang="uk-UA" sz="2400" dirty="0" smtClean="0"/>
              <a:t>.</a:t>
            </a:r>
          </a:p>
          <a:p>
            <a:endParaRPr lang="uk-UA" sz="2000" dirty="0"/>
          </a:p>
          <a:p>
            <a:endParaRPr lang="uk-UA" sz="2400" b="1" i="1" dirty="0"/>
          </a:p>
        </p:txBody>
      </p:sp>
      <p:sp>
        <p:nvSpPr>
          <p:cNvPr id="4" name="Прямокутник 3"/>
          <p:cNvSpPr/>
          <p:nvPr/>
        </p:nvSpPr>
        <p:spPr>
          <a:xfrm>
            <a:off x="5364088" y="6309320"/>
            <a:ext cx="36337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Крамар Т.В.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Головна ідея методики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3528" y="1268760"/>
            <a:ext cx="8460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Головна </a:t>
            </a:r>
            <a:r>
              <a:rPr lang="uk-UA" sz="2000" b="1" dirty="0"/>
              <a:t>ідея </a:t>
            </a:r>
            <a:r>
              <a:rPr lang="uk-UA" sz="2000" b="1" dirty="0" smtClean="0"/>
              <a:t>методики</a:t>
            </a:r>
            <a:r>
              <a:rPr lang="uk-UA" sz="2000" dirty="0"/>
              <a:t>: частину інформацію (графічну, текстову, звукову) на уроці учні повинні отримувати не від вчителя, а від комп’ютера. </a:t>
            </a:r>
            <a:r>
              <a:rPr lang="uk-UA" sz="2000" dirty="0" smtClean="0"/>
              <a:t>Обдаровані діти мають можливість самостійно освоїти матеріал. Учитель при такій методиці має можливість протягом кожного уроку перевірити теоретичні знання, коригувати роботу та оцінити практичні навички всіх учнів у класі.   </a:t>
            </a:r>
            <a:endParaRPr lang="uk-UA" sz="2000" dirty="0"/>
          </a:p>
          <a:p>
            <a:endParaRPr lang="uk-UA" sz="2000" dirty="0"/>
          </a:p>
          <a:p>
            <a:endParaRPr lang="uk-UA" sz="2000" b="1" i="1" dirty="0"/>
          </a:p>
        </p:txBody>
      </p:sp>
      <p:pic>
        <p:nvPicPr>
          <p:cNvPr id="95233" name="Picture 1" descr="C:\Merezheva2Lora\VAVekran\10.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46398">
            <a:off x="2095825" y="4378483"/>
            <a:ext cx="2520280" cy="1931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5234" name="Picture 2" descr="C:\Merezheva2Lora\VAVekran\10.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09195">
            <a:off x="395536" y="3429000"/>
            <a:ext cx="2520280" cy="1909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5235" name="Picture 3" descr="C:\Merezheva2Lora\VAVekran\10.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69848">
            <a:off x="6286758" y="4180860"/>
            <a:ext cx="2434836" cy="1888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5236" name="Picture 4" descr="C:\Merezheva2Lora\VAVekran\10.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26884">
            <a:off x="4179891" y="3371860"/>
            <a:ext cx="2440350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5364088" y="6309320"/>
            <a:ext cx="36337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Крамар Т.В.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Теоретична база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5940152" y="2924944"/>
            <a:ext cx="2286000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uk-UA">
              <a:latin typeface="Verdana" pitchFamily="34" charset="0"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683568" y="2924944"/>
            <a:ext cx="2286000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uk-UA">
              <a:latin typeface="Verdana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899592" y="3068960"/>
            <a:ext cx="20383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uk-UA" b="1" i="1" dirty="0">
                <a:solidFill>
                  <a:srgbClr val="211E54"/>
                </a:solidFill>
              </a:rPr>
              <a:t>інтерактивні технології навчання </a:t>
            </a:r>
            <a:r>
              <a:rPr lang="uk-UA" b="1" i="1" dirty="0" smtClean="0">
                <a:solidFill>
                  <a:srgbClr val="211E54"/>
                </a:solidFill>
              </a:rPr>
              <a:t>(моделювання</a:t>
            </a:r>
            <a:r>
              <a:rPr lang="uk-UA" b="1" i="1" dirty="0">
                <a:solidFill>
                  <a:srgbClr val="211E54"/>
                </a:solidFill>
              </a:rPr>
              <a:t>, практичні </a:t>
            </a:r>
            <a:r>
              <a:rPr lang="uk-UA" b="1" i="1" dirty="0" smtClean="0">
                <a:solidFill>
                  <a:srgbClr val="211E54"/>
                </a:solidFill>
              </a:rPr>
              <a:t>роботи) </a:t>
            </a:r>
            <a:endParaRPr lang="en-US" sz="1200" b="1" i="1" dirty="0">
              <a:solidFill>
                <a:srgbClr val="211E54"/>
              </a:solidFill>
            </a:endParaRPr>
          </a:p>
        </p:txBody>
      </p: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2995613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059832" y="2998788"/>
            <a:ext cx="1066081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355976" y="2687958"/>
            <a:ext cx="1422524" cy="155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644008" y="2998788"/>
            <a:ext cx="1134492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pSp>
        <p:nvGrpSpPr>
          <p:cNvPr id="61451" name="Group 11"/>
          <p:cNvGrpSpPr>
            <a:grpSpLocks/>
          </p:cNvGrpSpPr>
          <p:nvPr/>
        </p:nvGrpSpPr>
        <p:grpSpPr bwMode="auto">
          <a:xfrm>
            <a:off x="2051720" y="1268760"/>
            <a:ext cx="4643140" cy="1601788"/>
            <a:chOff x="1997" y="1314"/>
            <a:chExt cx="1889" cy="1009"/>
          </a:xfrm>
        </p:grpSpPr>
        <p:grpSp>
          <p:nvGrpSpPr>
            <p:cNvPr id="61452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145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145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sp>
          <p:nvSpPr>
            <p:cNvPr id="6145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6145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6145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uk-UA"/>
            </a:p>
          </p:txBody>
        </p:sp>
      </p:grp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2986641" y="1556792"/>
            <a:ext cx="280198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u="sng" dirty="0" smtClean="0">
                <a:solidFill>
                  <a:srgbClr val="211E54"/>
                </a:solidFill>
              </a:rPr>
              <a:t>Теоретична</a:t>
            </a:r>
            <a:r>
              <a:rPr lang="uk-UA" sz="2400" u="sng" dirty="0" smtClean="0">
                <a:solidFill>
                  <a:srgbClr val="211E54"/>
                </a:solidFill>
              </a:rPr>
              <a:t> </a:t>
            </a:r>
            <a:r>
              <a:rPr lang="uk-UA" sz="2400" b="1" u="sng" dirty="0" smtClean="0">
                <a:solidFill>
                  <a:srgbClr val="211E54"/>
                </a:solidFill>
              </a:rPr>
              <a:t>база</a:t>
            </a:r>
            <a:r>
              <a:rPr lang="uk-UA" sz="2400" dirty="0" smtClean="0">
                <a:solidFill>
                  <a:srgbClr val="211E54"/>
                </a:solidFill>
              </a:rPr>
              <a:t> </a:t>
            </a:r>
          </a:p>
          <a:p>
            <a:pPr algn="ctr" eaLnBrk="0" hangingPunct="0"/>
            <a:r>
              <a:rPr lang="uk-UA" sz="2400" dirty="0" smtClean="0">
                <a:solidFill>
                  <a:srgbClr val="211E54"/>
                </a:solidFill>
              </a:rPr>
              <a:t>досвіду</a:t>
            </a:r>
            <a:endParaRPr lang="en-US" sz="1400" dirty="0">
              <a:solidFill>
                <a:srgbClr val="211E54"/>
              </a:solidFill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6012160" y="3068960"/>
            <a:ext cx="22901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b="1" i="1" dirty="0">
                <a:solidFill>
                  <a:schemeClr val="bg1">
                    <a:lumMod val="50000"/>
                  </a:schemeClr>
                </a:solidFill>
              </a:rPr>
              <a:t>метод декомпозиції (розбивання розв’язку однієї об’ємної задачі  на серію розв’язків кількох простіших задач)</a:t>
            </a:r>
            <a:r>
              <a:rPr lang="en-US" sz="1200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Freeform 8"/>
          <p:cNvSpPr>
            <a:spLocks/>
          </p:cNvSpPr>
          <p:nvPr/>
        </p:nvSpPr>
        <p:spPr bwMode="gray">
          <a:xfrm rot="18569951">
            <a:off x="3869624" y="3172573"/>
            <a:ext cx="1002732" cy="116092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3275856" y="4437112"/>
            <a:ext cx="2286000" cy="187220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uk-UA">
              <a:latin typeface="Verdana" pitchFamily="34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3419872" y="4653136"/>
            <a:ext cx="20383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uk-UA" b="1" i="1" dirty="0">
                <a:solidFill>
                  <a:schemeClr val="bg1">
                    <a:lumMod val="50000"/>
                  </a:schemeClr>
                </a:solidFill>
              </a:rPr>
              <a:t>метод </a:t>
            </a:r>
            <a:r>
              <a:rPr lang="uk-UA" b="1" i="1" dirty="0" smtClean="0">
                <a:solidFill>
                  <a:schemeClr val="bg1">
                    <a:lumMod val="50000"/>
                  </a:schemeClr>
                </a:solidFill>
              </a:rPr>
              <a:t>проектів </a:t>
            </a:r>
          </a:p>
          <a:p>
            <a:pPr eaLnBrk="0" hangingPunct="0"/>
            <a:r>
              <a:rPr lang="uk-UA" b="1" i="1" dirty="0" smtClean="0">
                <a:solidFill>
                  <a:schemeClr val="bg1">
                    <a:lumMod val="50000"/>
                  </a:schemeClr>
                </a:solidFill>
              </a:rPr>
              <a:t>(від задуму та плану до реалізації)</a:t>
            </a:r>
            <a:endParaRPr lang="en-US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Прямокутник 25"/>
          <p:cNvSpPr/>
          <p:nvPr/>
        </p:nvSpPr>
        <p:spPr>
          <a:xfrm>
            <a:off x="5364088" y="6309320"/>
            <a:ext cx="36337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Крамар Т.В.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5" grpId="0" animBg="1"/>
      <p:bldP spid="61446" grpId="0"/>
      <p:bldP spid="61448" grpId="0" animBg="1"/>
      <p:bldP spid="61450" grpId="0" animBg="1"/>
      <p:bldP spid="61459" grpId="0"/>
      <p:bldP spid="61460" grpId="0"/>
      <p:bldP spid="23" grpId="0" animBg="1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Піраміда пріоритетів</a:t>
            </a:r>
            <a:endParaRPr lang="en-US" dirty="0"/>
          </a:p>
        </p:txBody>
      </p:sp>
      <p:sp>
        <p:nvSpPr>
          <p:cNvPr id="43" name="Прямокутник 42"/>
          <p:cNvSpPr/>
          <p:nvPr/>
        </p:nvSpPr>
        <p:spPr>
          <a:xfrm>
            <a:off x="5364088" y="6309320"/>
            <a:ext cx="36337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Крамар Т.В.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1520" y="1412776"/>
            <a:ext cx="4392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 уроках інформатики широко використовую такі методи навчання (класифікація методів навчання за </a:t>
            </a:r>
            <a:r>
              <a:rPr lang="ru-RU" dirty="0" err="1" smtClean="0"/>
              <a:t>І.Лернером</a:t>
            </a:r>
            <a:r>
              <a:rPr lang="ru-RU" dirty="0" smtClean="0"/>
              <a:t> та  М. </a:t>
            </a:r>
            <a:r>
              <a:rPr lang="ru-RU" dirty="0" err="1" smtClean="0"/>
              <a:t>Скаткіним</a:t>
            </a:r>
            <a:r>
              <a:rPr lang="ru-RU" dirty="0" smtClean="0"/>
              <a:t>).</a:t>
            </a:r>
            <a:endParaRPr lang="uk-UA" dirty="0" smtClean="0"/>
          </a:p>
          <a:p>
            <a:r>
              <a:rPr lang="uk-UA" dirty="0" smtClean="0"/>
              <a:t>Ці методи відображають різний рівень пізнавальної активності та самостійності учня у навчанні.</a:t>
            </a:r>
          </a:p>
          <a:p>
            <a:r>
              <a:rPr lang="uk-UA" dirty="0" smtClean="0"/>
              <a:t>Вміле використання їх дає можливість вчителю  зробити урок інформатики змістовним та ефективним. </a:t>
            </a:r>
          </a:p>
          <a:p>
            <a:r>
              <a:rPr lang="uk-UA" dirty="0" smtClean="0"/>
              <a:t> </a:t>
            </a:r>
            <a:endParaRPr lang="uk-UA" sz="2000" dirty="0"/>
          </a:p>
        </p:txBody>
      </p:sp>
      <p:grpSp>
        <p:nvGrpSpPr>
          <p:cNvPr id="53" name="Групувати 52"/>
          <p:cNvGrpSpPr/>
          <p:nvPr/>
        </p:nvGrpSpPr>
        <p:grpSpPr>
          <a:xfrm>
            <a:off x="3131840" y="1628800"/>
            <a:ext cx="5390034" cy="4392488"/>
            <a:chOff x="3131840" y="1628800"/>
            <a:chExt cx="5390034" cy="4392488"/>
          </a:xfrm>
        </p:grpSpPr>
        <p:grpSp>
          <p:nvGrpSpPr>
            <p:cNvPr id="23" name="Group 39"/>
            <p:cNvGrpSpPr>
              <a:grpSpLocks/>
            </p:cNvGrpSpPr>
            <p:nvPr/>
          </p:nvGrpSpPr>
          <p:grpSpPr bwMode="auto">
            <a:xfrm>
              <a:off x="3131840" y="1628800"/>
              <a:ext cx="5390034" cy="4392488"/>
              <a:chOff x="1702" y="1253"/>
              <a:chExt cx="3855" cy="2825"/>
            </a:xfrm>
          </p:grpSpPr>
          <p:sp>
            <p:nvSpPr>
              <p:cNvPr id="24" name="Freeform 4"/>
              <p:cNvSpPr>
                <a:spLocks/>
              </p:cNvSpPr>
              <p:nvPr/>
            </p:nvSpPr>
            <p:spPr bwMode="gray">
              <a:xfrm>
                <a:off x="4877" y="3211"/>
                <a:ext cx="680" cy="866"/>
              </a:xfrm>
              <a:custGeom>
                <a:avLst/>
                <a:gdLst/>
                <a:ahLst/>
                <a:cxnLst>
                  <a:cxn ang="0">
                    <a:pos x="399" y="1078"/>
                  </a:cxn>
                  <a:cxn ang="0">
                    <a:pos x="0" y="459"/>
                  </a:cxn>
                  <a:cxn ang="0">
                    <a:pos x="374" y="0"/>
                  </a:cxn>
                  <a:cxn ang="0">
                    <a:pos x="846" y="536"/>
                  </a:cxn>
                  <a:cxn ang="0">
                    <a:pos x="399" y="1078"/>
                  </a:cxn>
                </a:cxnLst>
                <a:rect l="0" t="0" r="r" b="b"/>
                <a:pathLst>
                  <a:path w="847" h="1079">
                    <a:moveTo>
                      <a:pt x="399" y="1078"/>
                    </a:moveTo>
                    <a:lnTo>
                      <a:pt x="0" y="459"/>
                    </a:lnTo>
                    <a:lnTo>
                      <a:pt x="374" y="0"/>
                    </a:lnTo>
                    <a:lnTo>
                      <a:pt x="846" y="536"/>
                    </a:lnTo>
                    <a:lnTo>
                      <a:pt x="399" y="1078"/>
                    </a:lnTo>
                  </a:path>
                </a:pathLst>
              </a:custGeom>
              <a:gradFill rotWithShape="0">
                <a:gsLst>
                  <a:gs pos="0">
                    <a:srgbClr val="6666FF">
                      <a:gamma/>
                      <a:shade val="69804"/>
                      <a:invGamma/>
                    </a:srgbClr>
                  </a:gs>
                  <a:gs pos="100000">
                    <a:srgbClr val="6666FF"/>
                  </a:gs>
                </a:gsLst>
                <a:lin ang="2700000" scaled="1"/>
              </a:gradFill>
              <a:ln w="12700" cap="rnd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gray">
              <a:xfrm>
                <a:off x="2010" y="3211"/>
                <a:ext cx="3168" cy="369"/>
              </a:xfrm>
              <a:custGeom>
                <a:avLst/>
                <a:gdLst/>
                <a:ahLst/>
                <a:cxnLst>
                  <a:cxn ang="0">
                    <a:pos x="0" y="459"/>
                  </a:cxn>
                  <a:cxn ang="0">
                    <a:pos x="3573" y="459"/>
                  </a:cxn>
                  <a:cxn ang="0">
                    <a:pos x="3946" y="0"/>
                  </a:cxn>
                  <a:cxn ang="0">
                    <a:pos x="505" y="0"/>
                  </a:cxn>
                  <a:cxn ang="0">
                    <a:pos x="0" y="459"/>
                  </a:cxn>
                </a:cxnLst>
                <a:rect l="0" t="0" r="r" b="b"/>
                <a:pathLst>
                  <a:path w="3947" h="460">
                    <a:moveTo>
                      <a:pt x="0" y="459"/>
                    </a:moveTo>
                    <a:lnTo>
                      <a:pt x="3573" y="459"/>
                    </a:lnTo>
                    <a:lnTo>
                      <a:pt x="3946" y="0"/>
                    </a:lnTo>
                    <a:lnTo>
                      <a:pt x="505" y="0"/>
                    </a:lnTo>
                    <a:lnTo>
                      <a:pt x="0" y="459"/>
                    </a:lnTo>
                  </a:path>
                </a:pathLst>
              </a:cu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3529"/>
                      <a:invGamma/>
                    </a:srgbClr>
                  </a:gs>
                </a:gsLst>
                <a:lin ang="2700000" scaled="1"/>
              </a:gradFill>
              <a:ln w="12700" cap="rnd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gray">
              <a:xfrm>
                <a:off x="1702" y="3578"/>
                <a:ext cx="3497" cy="500"/>
              </a:xfrm>
              <a:custGeom>
                <a:avLst/>
                <a:gdLst/>
                <a:ahLst/>
                <a:cxnLst>
                  <a:cxn ang="0">
                    <a:pos x="383" y="0"/>
                  </a:cxn>
                  <a:cxn ang="0">
                    <a:pos x="3954" y="0"/>
                  </a:cxn>
                  <a:cxn ang="0">
                    <a:pos x="4356" y="622"/>
                  </a:cxn>
                  <a:cxn ang="0">
                    <a:pos x="0" y="622"/>
                  </a:cxn>
                  <a:cxn ang="0">
                    <a:pos x="383" y="0"/>
                  </a:cxn>
                </a:cxnLst>
                <a:rect l="0" t="0" r="r" b="b"/>
                <a:pathLst>
                  <a:path w="4357" h="623">
                    <a:moveTo>
                      <a:pt x="383" y="0"/>
                    </a:moveTo>
                    <a:lnTo>
                      <a:pt x="3954" y="0"/>
                    </a:lnTo>
                    <a:lnTo>
                      <a:pt x="4356" y="622"/>
                    </a:lnTo>
                    <a:lnTo>
                      <a:pt x="0" y="622"/>
                    </a:lnTo>
                    <a:lnTo>
                      <a:pt x="383" y="0"/>
                    </a:lnTo>
                  </a:path>
                </a:pathLst>
              </a:custGeom>
              <a:gradFill rotWithShape="0">
                <a:gsLst>
                  <a:gs pos="0">
                    <a:srgbClr val="6666FF">
                      <a:gamma/>
                      <a:tint val="66667"/>
                      <a:invGamma/>
                    </a:srgbClr>
                  </a:gs>
                  <a:gs pos="100000">
                    <a:srgbClr val="6666FF"/>
                  </a:gs>
                </a:gsLst>
                <a:lin ang="2700000" scaled="1"/>
              </a:gradFill>
              <a:ln w="12700" cap="rnd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gray">
              <a:xfrm>
                <a:off x="4522" y="2721"/>
                <a:ext cx="601" cy="784"/>
              </a:xfrm>
              <a:custGeom>
                <a:avLst/>
                <a:gdLst/>
                <a:ahLst/>
                <a:cxnLst>
                  <a:cxn ang="0">
                    <a:pos x="382" y="976"/>
                  </a:cxn>
                  <a:cxn ang="0">
                    <a:pos x="0" y="342"/>
                  </a:cxn>
                  <a:cxn ang="0">
                    <a:pos x="280" y="0"/>
                  </a:cxn>
                  <a:cxn ang="0">
                    <a:pos x="748" y="538"/>
                  </a:cxn>
                  <a:cxn ang="0">
                    <a:pos x="382" y="976"/>
                  </a:cxn>
                </a:cxnLst>
                <a:rect l="0" t="0" r="r" b="b"/>
                <a:pathLst>
                  <a:path w="749" h="977">
                    <a:moveTo>
                      <a:pt x="382" y="976"/>
                    </a:moveTo>
                    <a:lnTo>
                      <a:pt x="0" y="342"/>
                    </a:lnTo>
                    <a:lnTo>
                      <a:pt x="280" y="0"/>
                    </a:lnTo>
                    <a:lnTo>
                      <a:pt x="748" y="538"/>
                    </a:lnTo>
                    <a:lnTo>
                      <a:pt x="382" y="976"/>
                    </a:lnTo>
                  </a:path>
                </a:pathLst>
              </a:custGeom>
              <a:gradFill rotWithShape="0">
                <a:gsLst>
                  <a:gs pos="0">
                    <a:srgbClr val="00CC99">
                      <a:gamma/>
                      <a:shade val="72941"/>
                      <a:invGamma/>
                    </a:srgbClr>
                  </a:gs>
                  <a:gs pos="100000">
                    <a:srgbClr val="00CC99"/>
                  </a:gs>
                </a:gsLst>
                <a:lin ang="2700000" scaled="1"/>
              </a:gradFill>
              <a:ln w="12700" cap="rnd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gray">
              <a:xfrm>
                <a:off x="2370" y="2721"/>
                <a:ext cx="2380" cy="276"/>
              </a:xfrm>
              <a:custGeom>
                <a:avLst/>
                <a:gdLst/>
                <a:ahLst/>
                <a:cxnLst>
                  <a:cxn ang="0">
                    <a:pos x="0" y="343"/>
                  </a:cxn>
                  <a:cxn ang="0">
                    <a:pos x="2684" y="343"/>
                  </a:cxn>
                  <a:cxn ang="0">
                    <a:pos x="2963" y="0"/>
                  </a:cxn>
                  <a:cxn ang="0">
                    <a:pos x="531" y="1"/>
                  </a:cxn>
                  <a:cxn ang="0">
                    <a:pos x="0" y="343"/>
                  </a:cxn>
                </a:cxnLst>
                <a:rect l="0" t="0" r="r" b="b"/>
                <a:pathLst>
                  <a:path w="2964" h="344">
                    <a:moveTo>
                      <a:pt x="0" y="343"/>
                    </a:moveTo>
                    <a:lnTo>
                      <a:pt x="2684" y="343"/>
                    </a:lnTo>
                    <a:lnTo>
                      <a:pt x="2963" y="0"/>
                    </a:lnTo>
                    <a:lnTo>
                      <a:pt x="531" y="1"/>
                    </a:lnTo>
                    <a:lnTo>
                      <a:pt x="0" y="343"/>
                    </a:lnTo>
                  </a:path>
                </a:pathLst>
              </a:custGeom>
              <a:gradFill rotWithShape="1">
                <a:gsLst>
                  <a:gs pos="0">
                    <a:srgbClr val="00CC99"/>
                  </a:gs>
                  <a:gs pos="100000">
                    <a:srgbClr val="00CC99">
                      <a:gamma/>
                      <a:shade val="44314"/>
                      <a:invGamma/>
                    </a:srgbClr>
                  </a:gs>
                </a:gsLst>
                <a:lin ang="2700000" scaled="1"/>
              </a:gradFill>
              <a:ln w="12700" cap="rnd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gray">
              <a:xfrm>
                <a:off x="2069" y="2996"/>
                <a:ext cx="2763" cy="509"/>
              </a:xfrm>
              <a:custGeom>
                <a:avLst/>
                <a:gdLst/>
                <a:ahLst/>
                <a:cxnLst>
                  <a:cxn ang="0">
                    <a:pos x="0" y="633"/>
                  </a:cxn>
                  <a:cxn ang="0">
                    <a:pos x="3442" y="633"/>
                  </a:cxn>
                  <a:cxn ang="0">
                    <a:pos x="3060" y="0"/>
                  </a:cxn>
                  <a:cxn ang="0">
                    <a:pos x="377" y="0"/>
                  </a:cxn>
                  <a:cxn ang="0">
                    <a:pos x="0" y="633"/>
                  </a:cxn>
                </a:cxnLst>
                <a:rect l="0" t="0" r="r" b="b"/>
                <a:pathLst>
                  <a:path w="3443" h="634">
                    <a:moveTo>
                      <a:pt x="0" y="633"/>
                    </a:moveTo>
                    <a:lnTo>
                      <a:pt x="3442" y="633"/>
                    </a:lnTo>
                    <a:lnTo>
                      <a:pt x="3060" y="0"/>
                    </a:lnTo>
                    <a:lnTo>
                      <a:pt x="377" y="0"/>
                    </a:lnTo>
                    <a:lnTo>
                      <a:pt x="0" y="633"/>
                    </a:lnTo>
                  </a:path>
                </a:pathLst>
              </a:custGeom>
              <a:gradFill rotWithShape="0">
                <a:gsLst>
                  <a:gs pos="0">
                    <a:srgbClr val="00CC99">
                      <a:gamma/>
                      <a:tint val="47451"/>
                      <a:invGamma/>
                    </a:srgbClr>
                  </a:gs>
                  <a:gs pos="100000">
                    <a:srgbClr val="00CC99"/>
                  </a:gs>
                </a:gsLst>
                <a:lin ang="2700000" scaled="1"/>
              </a:gradFill>
              <a:ln w="12700" cap="rnd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 dirty="0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gray">
              <a:xfrm>
                <a:off x="4167" y="2236"/>
                <a:ext cx="526" cy="681"/>
              </a:xfrm>
              <a:custGeom>
                <a:avLst/>
                <a:gdLst/>
                <a:ahLst/>
                <a:cxnLst>
                  <a:cxn ang="0">
                    <a:pos x="0" y="230"/>
                  </a:cxn>
                  <a:cxn ang="0">
                    <a:pos x="387" y="848"/>
                  </a:cxn>
                  <a:cxn ang="0">
                    <a:pos x="654" y="531"/>
                  </a:cxn>
                  <a:cxn ang="0">
                    <a:pos x="188" y="0"/>
                  </a:cxn>
                  <a:cxn ang="0">
                    <a:pos x="0" y="230"/>
                  </a:cxn>
                </a:cxnLst>
                <a:rect l="0" t="0" r="r" b="b"/>
                <a:pathLst>
                  <a:path w="655" h="849">
                    <a:moveTo>
                      <a:pt x="0" y="230"/>
                    </a:moveTo>
                    <a:lnTo>
                      <a:pt x="387" y="848"/>
                    </a:lnTo>
                    <a:lnTo>
                      <a:pt x="654" y="531"/>
                    </a:lnTo>
                    <a:lnTo>
                      <a:pt x="188" y="0"/>
                    </a:lnTo>
                    <a:lnTo>
                      <a:pt x="0" y="230"/>
                    </a:lnTo>
                  </a:path>
                </a:pathLst>
              </a:custGeom>
              <a:gradFill rotWithShape="1">
                <a:gsLst>
                  <a:gs pos="0">
                    <a:srgbClr val="F4A70C">
                      <a:gamma/>
                      <a:shade val="72941"/>
                      <a:invGamma/>
                    </a:srgbClr>
                  </a:gs>
                  <a:gs pos="100000">
                    <a:srgbClr val="F4A70C"/>
                  </a:gs>
                </a:gsLst>
                <a:lin ang="2700000" scaled="1"/>
              </a:gradFill>
              <a:ln w="12700" cap="rnd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" name="Freeform 11"/>
              <p:cNvSpPr>
                <a:spLocks/>
              </p:cNvSpPr>
              <p:nvPr/>
            </p:nvSpPr>
            <p:spPr bwMode="gray">
              <a:xfrm>
                <a:off x="2728" y="2236"/>
                <a:ext cx="1589" cy="184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1791" y="228"/>
                  </a:cxn>
                  <a:cxn ang="0">
                    <a:pos x="1979" y="0"/>
                  </a:cxn>
                  <a:cxn ang="0">
                    <a:pos x="500" y="0"/>
                  </a:cxn>
                  <a:cxn ang="0">
                    <a:pos x="0" y="228"/>
                  </a:cxn>
                </a:cxnLst>
                <a:rect l="0" t="0" r="r" b="b"/>
                <a:pathLst>
                  <a:path w="1980" h="229">
                    <a:moveTo>
                      <a:pt x="0" y="228"/>
                    </a:moveTo>
                    <a:lnTo>
                      <a:pt x="1791" y="228"/>
                    </a:lnTo>
                    <a:lnTo>
                      <a:pt x="1979" y="0"/>
                    </a:lnTo>
                    <a:lnTo>
                      <a:pt x="500" y="0"/>
                    </a:lnTo>
                    <a:lnTo>
                      <a:pt x="0" y="228"/>
                    </a:lnTo>
                  </a:path>
                </a:pathLst>
              </a:custGeom>
              <a:gradFill rotWithShape="0">
                <a:gsLst>
                  <a:gs pos="0">
                    <a:srgbClr val="F4A70C"/>
                  </a:gs>
                  <a:gs pos="100000">
                    <a:srgbClr val="F4A70C">
                      <a:gamma/>
                      <a:shade val="47451"/>
                      <a:invGamma/>
                    </a:srgbClr>
                  </a:gs>
                </a:gsLst>
                <a:lin ang="2700000" scaled="1"/>
              </a:gradFill>
              <a:ln w="12700" cap="rnd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gray">
              <a:xfrm>
                <a:off x="2422" y="2419"/>
                <a:ext cx="2056" cy="498"/>
              </a:xfrm>
              <a:custGeom>
                <a:avLst/>
                <a:gdLst/>
                <a:ahLst/>
                <a:cxnLst>
                  <a:cxn ang="0">
                    <a:pos x="0" y="620"/>
                  </a:cxn>
                  <a:cxn ang="0">
                    <a:pos x="2560" y="620"/>
                  </a:cxn>
                  <a:cxn ang="0">
                    <a:pos x="2172" y="0"/>
                  </a:cxn>
                  <a:cxn ang="0">
                    <a:pos x="382" y="0"/>
                  </a:cxn>
                  <a:cxn ang="0">
                    <a:pos x="0" y="620"/>
                  </a:cxn>
                </a:cxnLst>
                <a:rect l="0" t="0" r="r" b="b"/>
                <a:pathLst>
                  <a:path w="2561" h="621">
                    <a:moveTo>
                      <a:pt x="0" y="620"/>
                    </a:moveTo>
                    <a:lnTo>
                      <a:pt x="2560" y="620"/>
                    </a:lnTo>
                    <a:lnTo>
                      <a:pt x="2172" y="0"/>
                    </a:lnTo>
                    <a:lnTo>
                      <a:pt x="382" y="0"/>
                    </a:lnTo>
                    <a:lnTo>
                      <a:pt x="0" y="620"/>
                    </a:lnTo>
                  </a:path>
                </a:pathLst>
              </a:custGeom>
              <a:gradFill rotWithShape="0">
                <a:gsLst>
                  <a:gs pos="0">
                    <a:srgbClr val="F4A70C">
                      <a:gamma/>
                      <a:tint val="47451"/>
                      <a:invGamma/>
                    </a:srgbClr>
                  </a:gs>
                  <a:gs pos="100000">
                    <a:srgbClr val="F4A70C"/>
                  </a:gs>
                </a:gsLst>
                <a:lin ang="2700000" scaled="1"/>
              </a:gradFill>
              <a:ln w="12700" cap="rnd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gray">
              <a:xfrm>
                <a:off x="3808" y="1744"/>
                <a:ext cx="453" cy="593"/>
              </a:xfrm>
              <a:custGeom>
                <a:avLst/>
                <a:gdLst/>
                <a:ahLst/>
                <a:cxnLst>
                  <a:cxn ang="0">
                    <a:pos x="385" y="737"/>
                  </a:cxn>
                  <a:cxn ang="0">
                    <a:pos x="563" y="527"/>
                  </a:cxn>
                  <a:cxn ang="0">
                    <a:pos x="97" y="0"/>
                  </a:cxn>
                  <a:cxn ang="0">
                    <a:pos x="0" y="111"/>
                  </a:cxn>
                  <a:cxn ang="0">
                    <a:pos x="385" y="737"/>
                  </a:cxn>
                </a:cxnLst>
                <a:rect l="0" t="0" r="r" b="b"/>
                <a:pathLst>
                  <a:path w="564" h="738">
                    <a:moveTo>
                      <a:pt x="385" y="737"/>
                    </a:moveTo>
                    <a:lnTo>
                      <a:pt x="563" y="527"/>
                    </a:lnTo>
                    <a:lnTo>
                      <a:pt x="97" y="0"/>
                    </a:lnTo>
                    <a:lnTo>
                      <a:pt x="0" y="111"/>
                    </a:lnTo>
                    <a:lnTo>
                      <a:pt x="385" y="737"/>
                    </a:lnTo>
                  </a:path>
                </a:pathLst>
              </a:custGeom>
              <a:gradFill rotWithShape="0">
                <a:gsLst>
                  <a:gs pos="0">
                    <a:srgbClr val="C247FF">
                      <a:gamma/>
                      <a:shade val="79216"/>
                      <a:invGamma/>
                    </a:srgbClr>
                  </a:gs>
                  <a:gs pos="100000">
                    <a:srgbClr val="C247FF"/>
                  </a:gs>
                </a:gsLst>
                <a:lin ang="2700000" scaled="1"/>
              </a:gradFill>
              <a:ln w="12700" cap="rnd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gray">
              <a:xfrm>
                <a:off x="3092" y="1744"/>
                <a:ext cx="793" cy="89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889" y="109"/>
                  </a:cxn>
                  <a:cxn ang="0">
                    <a:pos x="986" y="0"/>
                  </a:cxn>
                  <a:cxn ang="0">
                    <a:pos x="308" y="0"/>
                  </a:cxn>
                  <a:cxn ang="0">
                    <a:pos x="0" y="109"/>
                  </a:cxn>
                </a:cxnLst>
                <a:rect l="0" t="0" r="r" b="b"/>
                <a:pathLst>
                  <a:path w="987" h="110">
                    <a:moveTo>
                      <a:pt x="0" y="109"/>
                    </a:moveTo>
                    <a:lnTo>
                      <a:pt x="889" y="109"/>
                    </a:lnTo>
                    <a:lnTo>
                      <a:pt x="986" y="0"/>
                    </a:lnTo>
                    <a:lnTo>
                      <a:pt x="308" y="0"/>
                    </a:lnTo>
                    <a:lnTo>
                      <a:pt x="0" y="109"/>
                    </a:lnTo>
                  </a:path>
                </a:pathLst>
              </a:custGeom>
              <a:gradFill rotWithShape="0">
                <a:gsLst>
                  <a:gs pos="0">
                    <a:srgbClr val="C247FF"/>
                  </a:gs>
                  <a:gs pos="100000">
                    <a:srgbClr val="C247FF">
                      <a:gamma/>
                      <a:shade val="50980"/>
                      <a:invGamma/>
                    </a:srgbClr>
                  </a:gs>
                </a:gsLst>
                <a:lin ang="2700000" scaled="1"/>
              </a:gradFill>
              <a:ln w="12700" cap="rnd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gray">
              <a:xfrm>
                <a:off x="2780" y="1832"/>
                <a:ext cx="1339" cy="505"/>
              </a:xfrm>
              <a:custGeom>
                <a:avLst/>
                <a:gdLst/>
                <a:ahLst/>
                <a:cxnLst>
                  <a:cxn ang="0">
                    <a:pos x="0" y="628"/>
                  </a:cxn>
                  <a:cxn ang="0">
                    <a:pos x="1668" y="628"/>
                  </a:cxn>
                  <a:cxn ang="0">
                    <a:pos x="1281" y="0"/>
                  </a:cxn>
                  <a:cxn ang="0">
                    <a:pos x="388" y="0"/>
                  </a:cxn>
                  <a:cxn ang="0">
                    <a:pos x="0" y="628"/>
                  </a:cxn>
                </a:cxnLst>
                <a:rect l="0" t="0" r="r" b="b"/>
                <a:pathLst>
                  <a:path w="1669" h="629">
                    <a:moveTo>
                      <a:pt x="0" y="628"/>
                    </a:moveTo>
                    <a:lnTo>
                      <a:pt x="1668" y="628"/>
                    </a:lnTo>
                    <a:lnTo>
                      <a:pt x="1281" y="0"/>
                    </a:lnTo>
                    <a:lnTo>
                      <a:pt x="388" y="0"/>
                    </a:lnTo>
                    <a:lnTo>
                      <a:pt x="0" y="628"/>
                    </a:lnTo>
                  </a:path>
                </a:pathLst>
              </a:custGeom>
              <a:gradFill rotWithShape="0">
                <a:gsLst>
                  <a:gs pos="0">
                    <a:srgbClr val="C247FF">
                      <a:gamma/>
                      <a:tint val="50196"/>
                      <a:invGamma/>
                    </a:srgbClr>
                  </a:gs>
                  <a:gs pos="100000">
                    <a:srgbClr val="C247FF"/>
                  </a:gs>
                </a:gsLst>
                <a:lin ang="2700000" scaled="1"/>
              </a:gradFill>
              <a:ln w="12700" cap="rnd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gray">
              <a:xfrm>
                <a:off x="3446" y="1253"/>
                <a:ext cx="383" cy="502"/>
              </a:xfrm>
              <a:custGeom>
                <a:avLst/>
                <a:gdLst/>
                <a:ahLst/>
                <a:cxnLst>
                  <a:cxn ang="0">
                    <a:pos x="387" y="624"/>
                  </a:cxn>
                  <a:cxn ang="0">
                    <a:pos x="476" y="527"/>
                  </a:cxn>
                  <a:cxn ang="0">
                    <a:pos x="0" y="0"/>
                  </a:cxn>
                  <a:cxn ang="0">
                    <a:pos x="387" y="624"/>
                  </a:cxn>
                </a:cxnLst>
                <a:rect l="0" t="0" r="r" b="b"/>
                <a:pathLst>
                  <a:path w="477" h="625">
                    <a:moveTo>
                      <a:pt x="387" y="624"/>
                    </a:moveTo>
                    <a:lnTo>
                      <a:pt x="476" y="527"/>
                    </a:lnTo>
                    <a:lnTo>
                      <a:pt x="0" y="0"/>
                    </a:lnTo>
                    <a:lnTo>
                      <a:pt x="387" y="624"/>
                    </a:lnTo>
                  </a:path>
                </a:pathLst>
              </a:custGeom>
              <a:gradFill rotWithShape="0">
                <a:gsLst>
                  <a:gs pos="0">
                    <a:srgbClr val="0066FF">
                      <a:gamma/>
                      <a:shade val="79216"/>
                      <a:invGamma/>
                    </a:srgbClr>
                  </a:gs>
                  <a:gs pos="100000">
                    <a:srgbClr val="0066FF"/>
                  </a:gs>
                </a:gsLst>
                <a:lin ang="2700000" scaled="1"/>
              </a:gradFill>
              <a:ln w="12700" cap="rnd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gray">
              <a:xfrm>
                <a:off x="3136" y="1253"/>
                <a:ext cx="621" cy="502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772" y="624"/>
                  </a:cxn>
                  <a:cxn ang="0">
                    <a:pos x="387" y="0"/>
                  </a:cxn>
                  <a:cxn ang="0">
                    <a:pos x="0" y="624"/>
                  </a:cxn>
                </a:cxnLst>
                <a:rect l="0" t="0" r="r" b="b"/>
                <a:pathLst>
                  <a:path w="773" h="625">
                    <a:moveTo>
                      <a:pt x="0" y="624"/>
                    </a:moveTo>
                    <a:lnTo>
                      <a:pt x="772" y="624"/>
                    </a:lnTo>
                    <a:lnTo>
                      <a:pt x="387" y="0"/>
                    </a:lnTo>
                    <a:lnTo>
                      <a:pt x="0" y="624"/>
                    </a:lnTo>
                  </a:path>
                </a:pathLst>
              </a:custGeom>
              <a:gradFill rotWithShape="0">
                <a:gsLst>
                  <a:gs pos="0">
                    <a:srgbClr val="0066FF">
                      <a:gamma/>
                      <a:tint val="38039"/>
                      <a:invGamma/>
                    </a:srgbClr>
                  </a:gs>
                  <a:gs pos="100000">
                    <a:srgbClr val="0066FF"/>
                  </a:gs>
                </a:gsLst>
                <a:lin ang="2700000" scaled="1"/>
              </a:gradFill>
              <a:ln w="12700" cap="rnd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gray">
              <a:xfrm>
                <a:off x="3453" y="1253"/>
                <a:ext cx="1062" cy="3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uk-UA" sz="14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Пояснювально-</a:t>
                </a:r>
                <a:endParaRPr lang="uk-UA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r>
                  <a:rPr lang="uk-UA" sz="14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ілюстративний</a:t>
                </a:r>
                <a:endPara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/>
            </p:nvSpPr>
            <p:spPr bwMode="gray">
              <a:xfrm>
                <a:off x="2930" y="1948"/>
                <a:ext cx="1140" cy="3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uk-UA" sz="14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Репродуктивний </a:t>
                </a:r>
              </a:p>
              <a:p>
                <a:pPr algn="ctr"/>
                <a:r>
                  <a:rPr lang="uk-UA" sz="14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метод</a:t>
                </a:r>
                <a:endPara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0" name="Text Box 36"/>
              <p:cNvSpPr txBox="1">
                <a:spLocks noChangeArrowheads="1"/>
              </p:cNvSpPr>
              <p:nvPr/>
            </p:nvSpPr>
            <p:spPr bwMode="gray">
              <a:xfrm>
                <a:off x="2673" y="2596"/>
                <a:ext cx="132" cy="19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1" name="Text Box 37"/>
              <p:cNvSpPr txBox="1">
                <a:spLocks noChangeArrowheads="1"/>
              </p:cNvSpPr>
              <p:nvPr/>
            </p:nvSpPr>
            <p:spPr bwMode="gray">
              <a:xfrm>
                <a:off x="2566" y="3615"/>
                <a:ext cx="1912" cy="4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uk-UA" b="1" spc="50" dirty="0" smtClean="0">
                    <a:ln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>
                    <a:solidFill>
                      <a:schemeClr val="accent6">
                        <a:tint val="1000"/>
                      </a:schemeClr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Метод проблемного </a:t>
                </a:r>
              </a:p>
              <a:p>
                <a:pPr algn="ctr"/>
                <a:r>
                  <a:rPr lang="uk-UA" b="1" spc="50" dirty="0" smtClean="0">
                    <a:ln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>
                    <a:solidFill>
                      <a:schemeClr val="accent6">
                        <a:tint val="1000"/>
                      </a:schemeClr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вивчення матеріалу </a:t>
                </a:r>
              </a:p>
            </p:txBody>
          </p:sp>
        </p:grpSp>
        <p:sp>
          <p:nvSpPr>
            <p:cNvPr id="45" name="Text Box 37"/>
            <p:cNvSpPr txBox="1">
              <a:spLocks noChangeArrowheads="1"/>
            </p:cNvSpPr>
            <p:nvPr/>
          </p:nvSpPr>
          <p:spPr bwMode="gray">
            <a:xfrm>
              <a:off x="4139952" y="4581128"/>
              <a:ext cx="282038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uk-UA" b="1" spc="50" dirty="0" smtClean="0">
                  <a:ln w="12700" cmpd="sng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Дослідницький метод</a:t>
              </a:r>
            </a:p>
          </p:txBody>
        </p:sp>
        <p:sp>
          <p:nvSpPr>
            <p:cNvPr id="46" name="Text Box 37"/>
            <p:cNvSpPr txBox="1">
              <a:spLocks noChangeArrowheads="1"/>
            </p:cNvSpPr>
            <p:nvPr/>
          </p:nvSpPr>
          <p:spPr bwMode="gray">
            <a:xfrm>
              <a:off x="4355976" y="3501008"/>
              <a:ext cx="2401081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uk-UA" b="1" spc="50" dirty="0" smtClean="0">
                  <a:ln w="12700" cmpd="sng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Частково-пошуковий</a:t>
              </a:r>
            </a:p>
          </p:txBody>
        </p:sp>
        <p:cxnSp>
          <p:nvCxnSpPr>
            <p:cNvPr id="48" name="Пряма зі стрілкою 47"/>
            <p:cNvCxnSpPr/>
            <p:nvPr/>
          </p:nvCxnSpPr>
          <p:spPr>
            <a:xfrm flipH="1" flipV="1">
              <a:off x="5508104" y="2132855"/>
              <a:ext cx="1152128" cy="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db2004199d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911</TotalTime>
  <Words>623</Words>
  <Application>Microsoft Office PowerPoint</Application>
  <PresentationFormat>Экран (4:3)</PresentationFormat>
  <Paragraphs>126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cdb2004199d</vt:lpstr>
      <vt:lpstr>Використання інтерактивних технологій для розвитку  творчої особистості  на  уроках інформатики </vt:lpstr>
      <vt:lpstr>Про себе</vt:lpstr>
      <vt:lpstr>Слайд 3</vt:lpstr>
      <vt:lpstr>Вступ </vt:lpstr>
      <vt:lpstr>Вступ </vt:lpstr>
      <vt:lpstr>Вступ </vt:lpstr>
      <vt:lpstr>Головна ідея методики </vt:lpstr>
      <vt:lpstr>Теоретична база</vt:lpstr>
      <vt:lpstr>Піраміда пріоритетів</vt:lpstr>
      <vt:lpstr>Робота з обдарованими дітьми</vt:lpstr>
      <vt:lpstr>Висновки</vt:lpstr>
      <vt:lpstr>Слайд 12</vt:lpstr>
      <vt:lpstr>Популяризація досвіду </vt:lpstr>
      <vt:lpstr>Популяризація досвіду </vt:lpstr>
      <vt:lpstr>Популяризація досвіду </vt:lpstr>
      <vt:lpstr>На шляху до самовдосконалення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LoraKomp</dc:creator>
  <cp:lastModifiedBy>Admin</cp:lastModifiedBy>
  <cp:revision>132</cp:revision>
  <dcterms:created xsi:type="dcterms:W3CDTF">2013-01-10T17:33:38Z</dcterms:created>
  <dcterms:modified xsi:type="dcterms:W3CDTF">2014-03-26T09:00:00Z</dcterms:modified>
</cp:coreProperties>
</file>